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7"/>
  </p:notesMasterIdLst>
  <p:sldIdLst>
    <p:sldId id="284" r:id="rId3"/>
    <p:sldId id="282" r:id="rId4"/>
    <p:sldId id="290" r:id="rId5"/>
    <p:sldId id="297" r:id="rId6"/>
    <p:sldId id="266" r:id="rId7"/>
    <p:sldId id="276" r:id="rId8"/>
    <p:sldId id="303" r:id="rId9"/>
    <p:sldId id="270" r:id="rId10"/>
    <p:sldId id="271" r:id="rId11"/>
    <p:sldId id="304" r:id="rId12"/>
    <p:sldId id="291" r:id="rId13"/>
    <p:sldId id="292" r:id="rId14"/>
    <p:sldId id="300" r:id="rId15"/>
    <p:sldId id="30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936D18-A844-7DD1-C76E-78BDDC61CBAB}" v="4" dt="2025-08-29T14:23:35.4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26" Type="http://schemas.openxmlformats.org/officeDocument/2006/relationships/customXml" Target="../customXml/item3.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5"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selin Bourges" userId="S::josselin.bourges@un.org::2853f2c9-8004-4548-bb73-10249e173b61" providerId="AD" clId="Web-{2F936D18-A844-7DD1-C76E-78BDDC61CBAB}"/>
    <pc:docChg chg="modSld">
      <pc:chgData name="Josselin Bourges" userId="S::josselin.bourges@un.org::2853f2c9-8004-4548-bb73-10249e173b61" providerId="AD" clId="Web-{2F936D18-A844-7DD1-C76E-78BDDC61CBAB}" dt="2025-08-29T14:23:35.413" v="3" actId="1076"/>
      <pc:docMkLst>
        <pc:docMk/>
      </pc:docMkLst>
      <pc:sldChg chg="addSp delSp modSp">
        <pc:chgData name="Josselin Bourges" userId="S::josselin.bourges@un.org::2853f2c9-8004-4548-bb73-10249e173b61" providerId="AD" clId="Web-{2F936D18-A844-7DD1-C76E-78BDDC61CBAB}" dt="2025-08-29T14:23:35.413" v="3" actId="1076"/>
        <pc:sldMkLst>
          <pc:docMk/>
          <pc:sldMk cId="2254191923" sldId="301"/>
        </pc:sldMkLst>
        <pc:spChg chg="del">
          <ac:chgData name="Josselin Bourges" userId="S::josselin.bourges@un.org::2853f2c9-8004-4548-bb73-10249e173b61" providerId="AD" clId="Web-{2F936D18-A844-7DD1-C76E-78BDDC61CBAB}" dt="2025-08-29T14:23:31.194" v="0"/>
          <ac:spMkLst>
            <pc:docMk/>
            <pc:sldMk cId="2254191923" sldId="301"/>
            <ac:spMk id="4" creationId="{62706981-52B7-27E3-2704-CEC4D55151AA}"/>
          </ac:spMkLst>
        </pc:spChg>
        <pc:picChg chg="del">
          <ac:chgData name="Josselin Bourges" userId="S::josselin.bourges@un.org::2853f2c9-8004-4548-bb73-10249e173b61" providerId="AD" clId="Web-{2F936D18-A844-7DD1-C76E-78BDDC61CBAB}" dt="2025-08-29T14:23:31.897" v="1"/>
          <ac:picMkLst>
            <pc:docMk/>
            <pc:sldMk cId="2254191923" sldId="301"/>
            <ac:picMk id="5" creationId="{94BF9F29-9BBF-4058-A083-F48FC0418917}"/>
          </ac:picMkLst>
        </pc:picChg>
        <pc:picChg chg="add mod">
          <ac:chgData name="Josselin Bourges" userId="S::josselin.bourges@un.org::2853f2c9-8004-4548-bb73-10249e173b61" providerId="AD" clId="Web-{2F936D18-A844-7DD1-C76E-78BDDC61CBAB}" dt="2025-08-29T14:23:35.413" v="3" actId="1076"/>
          <ac:picMkLst>
            <pc:docMk/>
            <pc:sldMk cId="2254191923" sldId="301"/>
            <ac:picMk id="6" creationId="{364A73C2-91F7-697E-DCC4-5B1ABFDC8D55}"/>
          </ac:picMkLst>
        </pc:picChg>
      </pc:sldChg>
    </pc:docChg>
  </pc:docChgLst>
  <pc:docChgLst>
    <pc:chgData name="Josselin Bourges" userId="S::josselin.bourges@un.org::2853f2c9-8004-4548-bb73-10249e173b61" providerId="AD" clId="Web-{2752DF29-DAA2-5A9B-5BE5-06B45D686BDF}"/>
    <pc:docChg chg="modSld">
      <pc:chgData name="Josselin Bourges" userId="S::josselin.bourges@un.org::2853f2c9-8004-4548-bb73-10249e173b61" providerId="AD" clId="Web-{2752DF29-DAA2-5A9B-5BE5-06B45D686BDF}" dt="2025-08-11T20:32:52.508" v="99"/>
      <pc:docMkLst>
        <pc:docMk/>
      </pc:docMkLst>
      <pc:sldChg chg="modSp">
        <pc:chgData name="Josselin Bourges" userId="S::josselin.bourges@un.org::2853f2c9-8004-4548-bb73-10249e173b61" providerId="AD" clId="Web-{2752DF29-DAA2-5A9B-5BE5-06B45D686BDF}" dt="2025-08-11T20:24:32.664" v="22" actId="20577"/>
        <pc:sldMkLst>
          <pc:docMk/>
          <pc:sldMk cId="2056460221" sldId="266"/>
        </pc:sldMkLst>
        <pc:spChg chg="mod">
          <ac:chgData name="Josselin Bourges" userId="S::josselin.bourges@un.org::2853f2c9-8004-4548-bb73-10249e173b61" providerId="AD" clId="Web-{2752DF29-DAA2-5A9B-5BE5-06B45D686BDF}" dt="2025-08-11T20:24:32.664" v="22" actId="20577"/>
          <ac:spMkLst>
            <pc:docMk/>
            <pc:sldMk cId="2056460221" sldId="266"/>
            <ac:spMk id="8" creationId="{46C2FBBC-00EF-140F-9181-C6FED1611E14}"/>
          </ac:spMkLst>
        </pc:spChg>
        <pc:spChg chg="mod">
          <ac:chgData name="Josselin Bourges" userId="S::josselin.bourges@un.org::2853f2c9-8004-4548-bb73-10249e173b61" providerId="AD" clId="Web-{2752DF29-DAA2-5A9B-5BE5-06B45D686BDF}" dt="2025-08-11T20:24:30.273" v="21" actId="20577"/>
          <ac:spMkLst>
            <pc:docMk/>
            <pc:sldMk cId="2056460221" sldId="266"/>
            <ac:spMk id="9" creationId="{98A243FC-2D20-4365-B288-6BF873D1B7BF}"/>
          </ac:spMkLst>
        </pc:spChg>
      </pc:sldChg>
      <pc:sldChg chg="modNotes">
        <pc:chgData name="Josselin Bourges" userId="S::josselin.bourges@un.org::2853f2c9-8004-4548-bb73-10249e173b61" providerId="AD" clId="Web-{2752DF29-DAA2-5A9B-5BE5-06B45D686BDF}" dt="2025-08-11T20:26:30.350" v="32"/>
        <pc:sldMkLst>
          <pc:docMk/>
          <pc:sldMk cId="3184486237" sldId="270"/>
        </pc:sldMkLst>
      </pc:sldChg>
      <pc:sldChg chg="modSp modNotes">
        <pc:chgData name="Josselin Bourges" userId="S::josselin.bourges@un.org::2853f2c9-8004-4548-bb73-10249e173b61" providerId="AD" clId="Web-{2752DF29-DAA2-5A9B-5BE5-06B45D686BDF}" dt="2025-08-11T20:30:15.545" v="70"/>
        <pc:sldMkLst>
          <pc:docMk/>
          <pc:sldMk cId="3283497425" sldId="271"/>
        </pc:sldMkLst>
        <pc:graphicFrameChg chg="mod modGraphic">
          <ac:chgData name="Josselin Bourges" userId="S::josselin.bourges@un.org::2853f2c9-8004-4548-bb73-10249e173b61" providerId="AD" clId="Web-{2752DF29-DAA2-5A9B-5BE5-06B45D686BDF}" dt="2025-08-11T20:29:47.856" v="64"/>
          <ac:graphicFrameMkLst>
            <pc:docMk/>
            <pc:sldMk cId="3283497425" sldId="271"/>
            <ac:graphicFrameMk id="7" creationId="{E8AB1CDD-C7DD-44CB-AD57-11F59B7D3AF6}"/>
          </ac:graphicFrameMkLst>
        </pc:graphicFrameChg>
        <pc:graphicFrameChg chg="mod modGraphic">
          <ac:chgData name="Josselin Bourges" userId="S::josselin.bourges@un.org::2853f2c9-8004-4548-bb73-10249e173b61" providerId="AD" clId="Web-{2752DF29-DAA2-5A9B-5BE5-06B45D686BDF}" dt="2025-08-11T20:30:15.545" v="70"/>
          <ac:graphicFrameMkLst>
            <pc:docMk/>
            <pc:sldMk cId="3283497425" sldId="271"/>
            <ac:graphicFrameMk id="8" creationId="{EBBBB134-B8BB-4121-80F1-20DEA665DD2F}"/>
          </ac:graphicFrameMkLst>
        </pc:graphicFrameChg>
      </pc:sldChg>
      <pc:sldChg chg="modSp">
        <pc:chgData name="Josselin Bourges" userId="S::josselin.bourges@un.org::2853f2c9-8004-4548-bb73-10249e173b61" providerId="AD" clId="Web-{2752DF29-DAA2-5A9B-5BE5-06B45D686BDF}" dt="2025-08-11T20:24:54.743" v="25" actId="20577"/>
        <pc:sldMkLst>
          <pc:docMk/>
          <pc:sldMk cId="2950728046" sldId="276"/>
        </pc:sldMkLst>
        <pc:spChg chg="mod">
          <ac:chgData name="Josselin Bourges" userId="S::josselin.bourges@un.org::2853f2c9-8004-4548-bb73-10249e173b61" providerId="AD" clId="Web-{2752DF29-DAA2-5A9B-5BE5-06B45D686BDF}" dt="2025-08-11T20:24:54.743" v="25" actId="20577"/>
          <ac:spMkLst>
            <pc:docMk/>
            <pc:sldMk cId="2950728046" sldId="276"/>
            <ac:spMk id="3" creationId="{807598B7-0886-44B6-AF5E-2446CB0F5295}"/>
          </ac:spMkLst>
        </pc:spChg>
      </pc:sldChg>
      <pc:sldChg chg="modSp modNotes">
        <pc:chgData name="Josselin Bourges" userId="S::josselin.bourges@un.org::2853f2c9-8004-4548-bb73-10249e173b61" providerId="AD" clId="Web-{2752DF29-DAA2-5A9B-5BE5-06B45D686BDF}" dt="2025-08-11T20:20:12.453" v="8"/>
        <pc:sldMkLst>
          <pc:docMk/>
          <pc:sldMk cId="4123777177" sldId="282"/>
        </pc:sldMkLst>
        <pc:spChg chg="mod">
          <ac:chgData name="Josselin Bourges" userId="S::josselin.bourges@un.org::2853f2c9-8004-4548-bb73-10249e173b61" providerId="AD" clId="Web-{2752DF29-DAA2-5A9B-5BE5-06B45D686BDF}" dt="2025-08-11T20:13:33.918" v="0" actId="20577"/>
          <ac:spMkLst>
            <pc:docMk/>
            <pc:sldMk cId="4123777177" sldId="282"/>
            <ac:spMk id="2" creationId="{54AE538A-2B9F-A058-48E0-7539907B8E02}"/>
          </ac:spMkLst>
        </pc:spChg>
      </pc:sldChg>
      <pc:sldChg chg="modNotes">
        <pc:chgData name="Josselin Bourges" userId="S::josselin.bourges@un.org::2853f2c9-8004-4548-bb73-10249e173b61" providerId="AD" clId="Web-{2752DF29-DAA2-5A9B-5BE5-06B45D686BDF}" dt="2025-08-11T20:19:59.046" v="4"/>
        <pc:sldMkLst>
          <pc:docMk/>
          <pc:sldMk cId="2562234381" sldId="284"/>
        </pc:sldMkLst>
      </pc:sldChg>
      <pc:sldChg chg="modNotes">
        <pc:chgData name="Josselin Bourges" userId="S::josselin.bourges@un.org::2853f2c9-8004-4548-bb73-10249e173b61" providerId="AD" clId="Web-{2752DF29-DAA2-5A9B-5BE5-06B45D686BDF}" dt="2025-08-11T20:32:36.867" v="97"/>
        <pc:sldMkLst>
          <pc:docMk/>
          <pc:sldMk cId="255406380" sldId="291"/>
        </pc:sldMkLst>
      </pc:sldChg>
      <pc:sldChg chg="modNotes">
        <pc:chgData name="Josselin Bourges" userId="S::josselin.bourges@un.org::2853f2c9-8004-4548-bb73-10249e173b61" providerId="AD" clId="Web-{2752DF29-DAA2-5A9B-5BE5-06B45D686BDF}" dt="2025-08-11T20:32:39.414" v="98"/>
        <pc:sldMkLst>
          <pc:docMk/>
          <pc:sldMk cId="1621360714" sldId="292"/>
        </pc:sldMkLst>
      </pc:sldChg>
      <pc:sldChg chg="modNotes">
        <pc:chgData name="Josselin Bourges" userId="S::josselin.bourges@un.org::2853f2c9-8004-4548-bb73-10249e173b61" providerId="AD" clId="Web-{2752DF29-DAA2-5A9B-5BE5-06B45D686BDF}" dt="2025-08-11T20:24:15.179" v="18"/>
        <pc:sldMkLst>
          <pc:docMk/>
          <pc:sldMk cId="3876431921" sldId="297"/>
        </pc:sldMkLst>
      </pc:sldChg>
      <pc:sldChg chg="modNotes">
        <pc:chgData name="Josselin Bourges" userId="S::josselin.bourges@un.org::2853f2c9-8004-4548-bb73-10249e173b61" providerId="AD" clId="Web-{2752DF29-DAA2-5A9B-5BE5-06B45D686BDF}" dt="2025-08-11T20:32:52.508" v="99"/>
        <pc:sldMkLst>
          <pc:docMk/>
          <pc:sldMk cId="1913537044" sldId="300"/>
        </pc:sldMkLst>
      </pc:sldChg>
      <pc:sldChg chg="modNotes">
        <pc:chgData name="Josselin Bourges" userId="S::josselin.bourges@un.org::2853f2c9-8004-4548-bb73-10249e173b61" providerId="AD" clId="Web-{2752DF29-DAA2-5A9B-5BE5-06B45D686BDF}" dt="2025-08-11T20:25:31.450" v="28"/>
        <pc:sldMkLst>
          <pc:docMk/>
          <pc:sldMk cId="3580318274" sldId="303"/>
        </pc:sldMkLst>
      </pc:sldChg>
      <pc:sldChg chg="modNotes">
        <pc:chgData name="Josselin Bourges" userId="S::josselin.bourges@un.org::2853f2c9-8004-4548-bb73-10249e173b61" providerId="AD" clId="Web-{2752DF29-DAA2-5A9B-5BE5-06B45D686BDF}" dt="2025-08-11T20:32:21.178" v="95"/>
        <pc:sldMkLst>
          <pc:docMk/>
          <pc:sldMk cId="3666403711" sldId="304"/>
        </pc:sldMkLst>
      </pc:sldChg>
    </pc:docChg>
  </pc:docChgLst>
  <pc:docChgLst>
    <pc:chgData name="Josselin Bourges" userId="S::josselin.bourges@un.org::2853f2c9-8004-4548-bb73-10249e173b61" providerId="AD" clId="Web-{18FA09B3-5E8D-8B85-9EA9-18706C14CEAE}"/>
    <pc:docChg chg="modSld">
      <pc:chgData name="Josselin Bourges" userId="S::josselin.bourges@un.org::2853f2c9-8004-4548-bb73-10249e173b61" providerId="AD" clId="Web-{18FA09B3-5E8D-8B85-9EA9-18706C14CEAE}" dt="2025-08-13T20:04:25.659" v="7"/>
      <pc:docMkLst>
        <pc:docMk/>
      </pc:docMkLst>
      <pc:sldChg chg="modNotes">
        <pc:chgData name="Josselin Bourges" userId="S::josselin.bourges@un.org::2853f2c9-8004-4548-bb73-10249e173b61" providerId="AD" clId="Web-{18FA09B3-5E8D-8B85-9EA9-18706C14CEAE}" dt="2025-08-13T20:04:09.314" v="3"/>
        <pc:sldMkLst>
          <pc:docMk/>
          <pc:sldMk cId="2056460221" sldId="266"/>
        </pc:sldMkLst>
      </pc:sldChg>
      <pc:sldChg chg="modNotes">
        <pc:chgData name="Josselin Bourges" userId="S::josselin.bourges@un.org::2853f2c9-8004-4548-bb73-10249e173b61" providerId="AD" clId="Web-{18FA09B3-5E8D-8B85-9EA9-18706C14CEAE}" dt="2025-08-13T20:04:06.345" v="2"/>
        <pc:sldMkLst>
          <pc:docMk/>
          <pc:sldMk cId="3876431921" sldId="297"/>
        </pc:sldMkLst>
      </pc:sldChg>
      <pc:sldChg chg="modNotes">
        <pc:chgData name="Josselin Bourges" userId="S::josselin.bourges@un.org::2853f2c9-8004-4548-bb73-10249e173b61" providerId="AD" clId="Web-{18FA09B3-5E8D-8B85-9EA9-18706C14CEAE}" dt="2025-08-13T20:04:25.659" v="7"/>
        <pc:sldMkLst>
          <pc:docMk/>
          <pc:sldMk cId="2254191923" sldId="301"/>
        </pc:sldMkLst>
      </pc:sldChg>
    </pc:docChg>
  </pc:docChgLst>
  <pc:docChgLst>
    <pc:chgData name="Ruth Ouattara" userId="ef623609-f3d1-4537-8577-3dbd58257726" providerId="ADAL" clId="{83A3CE05-DCFC-4FFD-93D7-F41CA81ABE87}"/>
    <pc:docChg chg="undo custSel addSld delSld modSld sldOrd">
      <pc:chgData name="Ruth Ouattara" userId="ef623609-f3d1-4537-8577-3dbd58257726" providerId="ADAL" clId="{83A3CE05-DCFC-4FFD-93D7-F41CA81ABE87}" dt="2025-07-22T12:54:55.020" v="212" actId="113"/>
      <pc:docMkLst>
        <pc:docMk/>
      </pc:docMkLst>
      <pc:sldChg chg="add del setBg">
        <pc:chgData name="Ruth Ouattara" userId="ef623609-f3d1-4537-8577-3dbd58257726" providerId="ADAL" clId="{83A3CE05-DCFC-4FFD-93D7-F41CA81ABE87}" dt="2025-07-11T17:57:07.810" v="173"/>
        <pc:sldMkLst>
          <pc:docMk/>
          <pc:sldMk cId="3474446520" sldId="262"/>
        </pc:sldMkLst>
      </pc:sldChg>
      <pc:sldChg chg="add del">
        <pc:chgData name="Ruth Ouattara" userId="ef623609-f3d1-4537-8577-3dbd58257726" providerId="ADAL" clId="{83A3CE05-DCFC-4FFD-93D7-F41CA81ABE87}" dt="2025-07-11T17:57:07.810" v="173"/>
        <pc:sldMkLst>
          <pc:docMk/>
          <pc:sldMk cId="723875507" sldId="264"/>
        </pc:sldMkLst>
      </pc:sldChg>
      <pc:sldChg chg="add">
        <pc:chgData name="Ruth Ouattara" userId="ef623609-f3d1-4537-8577-3dbd58257726" providerId="ADAL" clId="{83A3CE05-DCFC-4FFD-93D7-F41CA81ABE87}" dt="2025-07-11T16:03:04.374" v="24"/>
        <pc:sldMkLst>
          <pc:docMk/>
          <pc:sldMk cId="2056460221" sldId="266"/>
        </pc:sldMkLst>
      </pc:sldChg>
      <pc:sldChg chg="modSp add del mod setBg modNotesTx">
        <pc:chgData name="Ruth Ouattara" userId="ef623609-f3d1-4537-8577-3dbd58257726" providerId="ADAL" clId="{83A3CE05-DCFC-4FFD-93D7-F41CA81ABE87}" dt="2025-07-11T16:14:21.922" v="40" actId="20577"/>
        <pc:sldMkLst>
          <pc:docMk/>
          <pc:sldMk cId="3184486237" sldId="270"/>
        </pc:sldMkLst>
      </pc:sldChg>
      <pc:sldChg chg="modSp add mod">
        <pc:chgData name="Ruth Ouattara" userId="ef623609-f3d1-4537-8577-3dbd58257726" providerId="ADAL" clId="{83A3CE05-DCFC-4FFD-93D7-F41CA81ABE87}" dt="2025-07-11T16:48:02.542" v="146" actId="14100"/>
        <pc:sldMkLst>
          <pc:docMk/>
          <pc:sldMk cId="3283497425" sldId="271"/>
        </pc:sldMkLst>
      </pc:sldChg>
      <pc:sldChg chg="add ord">
        <pc:chgData name="Ruth Ouattara" userId="ef623609-f3d1-4537-8577-3dbd58257726" providerId="ADAL" clId="{83A3CE05-DCFC-4FFD-93D7-F41CA81ABE87}" dt="2025-07-11T16:07:45.982" v="27"/>
        <pc:sldMkLst>
          <pc:docMk/>
          <pc:sldMk cId="2950728046" sldId="276"/>
        </pc:sldMkLst>
      </pc:sldChg>
      <pc:sldChg chg="add del">
        <pc:chgData name="Ruth Ouattara" userId="ef623609-f3d1-4537-8577-3dbd58257726" providerId="ADAL" clId="{83A3CE05-DCFC-4FFD-93D7-F41CA81ABE87}" dt="2025-07-11T17:57:07.810" v="173"/>
        <pc:sldMkLst>
          <pc:docMk/>
          <pc:sldMk cId="2713081774" sldId="281"/>
        </pc:sldMkLst>
      </pc:sldChg>
      <pc:sldChg chg="modSp mod">
        <pc:chgData name="Ruth Ouattara" userId="ef623609-f3d1-4537-8577-3dbd58257726" providerId="ADAL" clId="{83A3CE05-DCFC-4FFD-93D7-F41CA81ABE87}" dt="2025-07-11T18:07:17.483" v="210" actId="14100"/>
        <pc:sldMkLst>
          <pc:docMk/>
          <pc:sldMk cId="4123777177" sldId="282"/>
        </pc:sldMkLst>
      </pc:sldChg>
      <pc:sldChg chg="add del setBg">
        <pc:chgData name="Ruth Ouattara" userId="ef623609-f3d1-4537-8577-3dbd58257726" providerId="ADAL" clId="{83A3CE05-DCFC-4FFD-93D7-F41CA81ABE87}" dt="2025-07-11T17:57:07.810" v="173"/>
        <pc:sldMkLst>
          <pc:docMk/>
          <pc:sldMk cId="91420380" sldId="289"/>
        </pc:sldMkLst>
      </pc:sldChg>
      <pc:sldChg chg="add del">
        <pc:chgData name="Ruth Ouattara" userId="ef623609-f3d1-4537-8577-3dbd58257726" providerId="ADAL" clId="{83A3CE05-DCFC-4FFD-93D7-F41CA81ABE87}" dt="2025-07-11T17:57:25.735" v="174"/>
        <pc:sldMkLst>
          <pc:docMk/>
          <pc:sldMk cId="255406380" sldId="291"/>
        </pc:sldMkLst>
      </pc:sldChg>
      <pc:sldChg chg="add del">
        <pc:chgData name="Ruth Ouattara" userId="ef623609-f3d1-4537-8577-3dbd58257726" providerId="ADAL" clId="{83A3CE05-DCFC-4FFD-93D7-F41CA81ABE87}" dt="2025-07-11T17:57:25.735" v="174"/>
        <pc:sldMkLst>
          <pc:docMk/>
          <pc:sldMk cId="1621360714" sldId="292"/>
        </pc:sldMkLst>
      </pc:sldChg>
      <pc:sldChg chg="modSp mod modNotesTx">
        <pc:chgData name="Ruth Ouattara" userId="ef623609-f3d1-4537-8577-3dbd58257726" providerId="ADAL" clId="{83A3CE05-DCFC-4FFD-93D7-F41CA81ABE87}" dt="2025-07-11T16:02:12.831" v="23" actId="20577"/>
        <pc:sldMkLst>
          <pc:docMk/>
          <pc:sldMk cId="3876431921" sldId="297"/>
        </pc:sldMkLst>
      </pc:sldChg>
      <pc:sldChg chg="add modNotesTx">
        <pc:chgData name="Ruth Ouattara" userId="ef623609-f3d1-4537-8577-3dbd58257726" providerId="ADAL" clId="{83A3CE05-DCFC-4FFD-93D7-F41CA81ABE87}" dt="2025-07-11T17:59:33.871" v="182" actId="20577"/>
        <pc:sldMkLst>
          <pc:docMk/>
          <pc:sldMk cId="1913537044" sldId="300"/>
        </pc:sldMkLst>
      </pc:sldChg>
      <pc:sldChg chg="addSp modSp add mod modNotesTx">
        <pc:chgData name="Ruth Ouattara" userId="ef623609-f3d1-4537-8577-3dbd58257726" providerId="ADAL" clId="{83A3CE05-DCFC-4FFD-93D7-F41CA81ABE87}" dt="2025-07-22T12:54:55.020" v="212" actId="113"/>
        <pc:sldMkLst>
          <pc:docMk/>
          <pc:sldMk cId="2254191923" sldId="301"/>
        </pc:sldMkLst>
      </pc:sldChg>
      <pc:sldChg chg="add">
        <pc:chgData name="Ruth Ouattara" userId="ef623609-f3d1-4537-8577-3dbd58257726" providerId="ADAL" clId="{83A3CE05-DCFC-4FFD-93D7-F41CA81ABE87}" dt="2025-07-11T16:09:19.195" v="28"/>
        <pc:sldMkLst>
          <pc:docMk/>
          <pc:sldMk cId="3580318274" sldId="303"/>
        </pc:sldMkLst>
      </pc:sldChg>
      <pc:sldChg chg="delSp add mod modNotesTx">
        <pc:chgData name="Ruth Ouattara" userId="ef623609-f3d1-4537-8577-3dbd58257726" providerId="ADAL" clId="{83A3CE05-DCFC-4FFD-93D7-F41CA81ABE87}" dt="2025-07-11T18:07:33.089" v="211" actId="478"/>
        <pc:sldMkLst>
          <pc:docMk/>
          <pc:sldMk cId="3666403711" sldId="304"/>
        </pc:sldMkLst>
      </pc:sldChg>
      <pc:sldChg chg="add del">
        <pc:chgData name="Ruth Ouattara" userId="ef623609-f3d1-4537-8577-3dbd58257726" providerId="ADAL" clId="{83A3CE05-DCFC-4FFD-93D7-F41CA81ABE87}" dt="2025-07-11T17:58:22.477" v="176"/>
        <pc:sldMkLst>
          <pc:docMk/>
          <pc:sldMk cId="523634079" sldId="305"/>
        </pc:sldMkLst>
      </pc:sldChg>
      <pc:sldChg chg="add del setBg">
        <pc:chgData name="Ruth Ouattara" userId="ef623609-f3d1-4537-8577-3dbd58257726" providerId="ADAL" clId="{83A3CE05-DCFC-4FFD-93D7-F41CA81ABE87}" dt="2025-07-11T17:57:07.810" v="173"/>
        <pc:sldMkLst>
          <pc:docMk/>
          <pc:sldMk cId="1112356336" sldId="305"/>
        </pc:sldMkLst>
      </pc:sldChg>
      <pc:sldChg chg="add del">
        <pc:chgData name="Ruth Ouattara" userId="ef623609-f3d1-4537-8577-3dbd58257726" providerId="ADAL" clId="{83A3CE05-DCFC-4FFD-93D7-F41CA81ABE87}" dt="2025-07-11T17:57:07.810" v="173"/>
        <pc:sldMkLst>
          <pc:docMk/>
          <pc:sldMk cId="225645260" sldId="306"/>
        </pc:sldMkLst>
      </pc:sldChg>
      <pc:sldChg chg="add del">
        <pc:chgData name="Ruth Ouattara" userId="ef623609-f3d1-4537-8577-3dbd58257726" providerId="ADAL" clId="{83A3CE05-DCFC-4FFD-93D7-F41CA81ABE87}" dt="2025-07-11T17:58:22.477" v="176"/>
        <pc:sldMkLst>
          <pc:docMk/>
          <pc:sldMk cId="3914485361" sldId="306"/>
        </pc:sldMkLst>
      </pc:sldChg>
      <pc:sldChg chg="add del">
        <pc:chgData name="Ruth Ouattara" userId="ef623609-f3d1-4537-8577-3dbd58257726" providerId="ADAL" clId="{83A3CE05-DCFC-4FFD-93D7-F41CA81ABE87}" dt="2025-07-11T17:57:07.810" v="173"/>
        <pc:sldMkLst>
          <pc:docMk/>
          <pc:sldMk cId="3375501076" sldId="307"/>
        </pc:sldMkLst>
      </pc:sldChg>
      <pc:sldChg chg="add del">
        <pc:chgData name="Ruth Ouattara" userId="ef623609-f3d1-4537-8577-3dbd58257726" providerId="ADAL" clId="{83A3CE05-DCFC-4FFD-93D7-F41CA81ABE87}" dt="2025-07-11T17:57:07.810" v="173"/>
        <pc:sldMkLst>
          <pc:docMk/>
          <pc:sldMk cId="2578950401" sldId="308"/>
        </pc:sldMkLst>
      </pc:sldChg>
      <pc:sldChg chg="add del">
        <pc:chgData name="Ruth Ouattara" userId="ef623609-f3d1-4537-8577-3dbd58257726" providerId="ADAL" clId="{83A3CE05-DCFC-4FFD-93D7-F41CA81ABE87}" dt="2025-07-11T17:57:07.810" v="173"/>
        <pc:sldMkLst>
          <pc:docMk/>
          <pc:sldMk cId="160725585" sldId="30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2531DE-F560-4541-B53C-69569B108653}" type="datetimeFigureOut">
              <a:rPr lang="fr-FR" smtClean="0"/>
              <a:t>29/08/2025</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EE944F-20BE-4DC1-A212-6F84ED1CB742}" type="slidenum">
              <a:rPr lang="fr-FR" smtClean="0"/>
              <a:t>‹N°›</a:t>
            </a:fld>
            <a:endParaRPr lang="fr-FR"/>
          </a:p>
        </p:txBody>
      </p:sp>
    </p:spTree>
    <p:extLst>
      <p:ext uri="{BB962C8B-B14F-4D97-AF65-F5344CB8AC3E}">
        <p14:creationId xmlns:p14="http://schemas.microsoft.com/office/powerpoint/2010/main" val="22425494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a:t>Message clé </a:t>
            </a:r>
            <a:r>
              <a:rPr lang="fr-FR" b="1">
                <a:effectLst/>
              </a:rPr>
              <a:t>: </a:t>
            </a:r>
            <a:r>
              <a:rPr lang="fr-FR"/>
              <a:t>Présenter l’étude de cas</a:t>
            </a:r>
            <a:endParaRPr lang="en-US">
              <a:solidFill>
                <a:srgbClr val="444444"/>
              </a:solidFill>
              <a:effectLst/>
            </a:endParaRPr>
          </a:p>
          <a:p>
            <a:pPr marR="0">
              <a:spcBef>
                <a:spcPts val="0"/>
              </a:spcBef>
            </a:pPr>
            <a:endParaRPr lang="fr-FR">
              <a:solidFill>
                <a:srgbClr val="444444"/>
              </a:solidFill>
              <a:effectLst/>
            </a:endParaRPr>
          </a:p>
          <a:p>
            <a:r>
              <a:rPr lang="fr-FR"/>
              <a:t>Bonjour à toutes et à tous</a:t>
            </a:r>
            <a:r>
              <a:rPr lang="fr-FR">
                <a:effectLst/>
              </a:rPr>
              <a:t>, </a:t>
            </a:r>
            <a:r>
              <a:rPr lang="fr-FR"/>
              <a:t>et bienvenue </a:t>
            </a:r>
            <a:r>
              <a:rPr lang="fr-FR">
                <a:effectLst/>
              </a:rPr>
              <a:t>! </a:t>
            </a:r>
            <a:r>
              <a:rPr lang="fr-FR"/>
              <a:t>Dans cette </a:t>
            </a:r>
            <a:r>
              <a:rPr lang="fr-FR">
                <a:effectLst/>
              </a:rPr>
              <a:t>session</a:t>
            </a:r>
            <a:r>
              <a:rPr lang="fr-FR"/>
              <a:t>, nous allons examiner comment intégrer les considérations de genre dans le travail de la composante militaire des opérations de paix</a:t>
            </a:r>
            <a:r>
              <a:rPr lang="fr-FR">
                <a:effectLst/>
              </a:rPr>
              <a:t>.</a:t>
            </a:r>
            <a:endParaRPr lang="fr-FR">
              <a:solidFill>
                <a:srgbClr val="444444"/>
              </a:solidFill>
              <a:effectLst/>
            </a:endParaRPr>
          </a:p>
          <a:p>
            <a:pPr>
              <a:spcBef>
                <a:spcPts val="0"/>
              </a:spcBef>
            </a:pPr>
            <a:endParaRPr lang="fr-FR">
              <a:solidFill>
                <a:srgbClr val="444444"/>
              </a:solidFill>
              <a:effectLst/>
            </a:endParaRPr>
          </a:p>
          <a:p>
            <a:r>
              <a:rPr lang="fr-FR"/>
              <a:t>Regardons maintenant de plus près une étude de cas concrète</a:t>
            </a:r>
            <a:r>
              <a:rPr lang="fr-FR">
                <a:effectLst/>
              </a:rPr>
              <a:t>. </a:t>
            </a:r>
            <a:r>
              <a:rPr lang="fr-FR"/>
              <a:t>Cette étude porte sur la manière de créer un environnement de travail favorable pour l’ensemble du </a:t>
            </a:r>
            <a:r>
              <a:rPr lang="fr-FR">
                <a:effectLst/>
              </a:rPr>
              <a:t>personnel</a:t>
            </a:r>
            <a:r>
              <a:rPr lang="fr-FR"/>
              <a:t> militaire</a:t>
            </a:r>
            <a:r>
              <a:rPr lang="fr-FR">
                <a:effectLst/>
              </a:rPr>
              <a:t>.</a:t>
            </a:r>
            <a:endParaRPr lang="fr-FR">
              <a:solidFill>
                <a:srgbClr val="444444"/>
              </a:solidFill>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a:t>
            </a:fld>
            <a:endParaRPr lang="en-GB"/>
          </a:p>
        </p:txBody>
      </p:sp>
    </p:spTree>
    <p:extLst>
      <p:ext uri="{BB962C8B-B14F-4D97-AF65-F5344CB8AC3E}">
        <p14:creationId xmlns:p14="http://schemas.microsoft.com/office/powerpoint/2010/main" val="682733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0" kern="1200">
                <a:solidFill>
                  <a:schemeClr val="tx1"/>
                </a:solidFill>
                <a:effectLst/>
                <a:latin typeface="+mn-lt"/>
                <a:ea typeface="+mn-ea"/>
                <a:cs typeface="+mn-cs"/>
              </a:rPr>
              <a:t>Très bien, commençons maintenant l’exercice.</a:t>
            </a:r>
          </a:p>
          <a:p>
            <a:endParaRPr lang="fr-FR" sz="1200" b="0" i="0" kern="1200">
              <a:solidFill>
                <a:schemeClr val="tx1"/>
              </a:solidFill>
              <a:effectLst/>
              <a:latin typeface="+mn-lt"/>
              <a:ea typeface="+mn-ea"/>
              <a:cs typeface="+mn-cs"/>
            </a:endParaRPr>
          </a:p>
          <a:p>
            <a:r>
              <a:rPr lang="fr-FR" sz="1200" b="0" i="0" kern="1200">
                <a:solidFill>
                  <a:schemeClr val="tx1"/>
                </a:solidFill>
                <a:effectLst/>
                <a:latin typeface="+mn-lt"/>
                <a:ea typeface="+mn-ea"/>
                <a:cs typeface="+mn-cs"/>
              </a:rPr>
              <a:t>Pour commencer, j’aimerais savoir qui est le commandant du bataillon d’infanterie.</a:t>
            </a:r>
            <a:r>
              <a:rPr lang="fr-FR"/>
              <a:t> </a:t>
            </a:r>
            <a:r>
              <a:rPr lang="fr-FR" sz="1200" b="0" i="0" kern="1200">
                <a:solidFill>
                  <a:schemeClr val="tx1"/>
                </a:solidFill>
                <a:effectLst/>
                <a:latin typeface="+mn-lt"/>
                <a:ea typeface="+mn-ea"/>
                <a:cs typeface="+mn-cs"/>
              </a:rPr>
              <a:t>Puis-je demander au commandant du bataillon d’infanterie de bien vouloir s’avancer </a:t>
            </a:r>
            <a:r>
              <a:rPr lang="fr-FR"/>
              <a:t>? (</a:t>
            </a:r>
            <a:r>
              <a:rPr lang="fr-FR" sz="1200" b="0" i="1" kern="1200">
                <a:solidFill>
                  <a:schemeClr val="tx1"/>
                </a:solidFill>
                <a:effectLst/>
                <a:latin typeface="+mn-lt"/>
                <a:ea typeface="+mn-ea"/>
                <a:cs typeface="+mn-cs"/>
              </a:rPr>
              <a:t>Laisser le commandant s’avancer.</a:t>
            </a:r>
            <a:r>
              <a:rPr lang="fr-FR" sz="1200" b="0" i="0" kern="1200">
                <a:solidFill>
                  <a:schemeClr val="tx1"/>
                </a:solidFill>
                <a:effectLst/>
                <a:latin typeface="+mn-lt"/>
                <a:ea typeface="+mn-ea"/>
                <a:cs typeface="+mn-cs"/>
              </a:rPr>
              <a:t>)</a:t>
            </a:r>
            <a:r>
              <a:rPr lang="fr-FR"/>
              <a:t> </a:t>
            </a:r>
            <a:r>
              <a:rPr lang="fr-FR" sz="1200" b="0" i="0" kern="1200">
                <a:solidFill>
                  <a:schemeClr val="tx1"/>
                </a:solidFill>
                <a:effectLst/>
                <a:latin typeface="+mn-lt"/>
                <a:ea typeface="+mn-ea"/>
                <a:cs typeface="+mn-cs"/>
              </a:rPr>
              <a:t>Merci, Commandant.</a:t>
            </a:r>
            <a:endParaRPr lang="fr-FR" sz="1200" b="0" i="0" kern="1200">
              <a:solidFill>
                <a:schemeClr val="tx1"/>
              </a:solidFill>
              <a:effectLst/>
              <a:latin typeface="+mn-lt"/>
            </a:endParaRPr>
          </a:p>
          <a:p>
            <a:endParaRPr lang="fr-FR" sz="1200" b="0" i="0" kern="1200">
              <a:solidFill>
                <a:schemeClr val="tx1"/>
              </a:solidFill>
              <a:effectLst/>
              <a:latin typeface="+mn-lt"/>
              <a:ea typeface="+mn-ea"/>
              <a:cs typeface="+mn-cs"/>
            </a:endParaRPr>
          </a:p>
          <a:p>
            <a:r>
              <a:rPr lang="fr-FR" sz="1200" b="0" i="0" kern="1200">
                <a:solidFill>
                  <a:schemeClr val="tx1"/>
                </a:solidFill>
                <a:effectLst/>
                <a:latin typeface="+mn-lt"/>
                <a:ea typeface="+mn-ea"/>
                <a:cs typeface="+mn-cs"/>
              </a:rPr>
              <a:t>Maintenant, puis-je demander aux autres participants de se présenter au commandant du bataillon d’infanterie et d’indiquer leurs titres ?</a:t>
            </a:r>
          </a:p>
          <a:p>
            <a:endParaRPr lang="fr-FR"/>
          </a:p>
          <a:p>
            <a:r>
              <a:rPr lang="fr-FR" sz="1200" b="0" i="0" kern="1200">
                <a:solidFill>
                  <a:schemeClr val="tx1"/>
                </a:solidFill>
                <a:effectLst/>
                <a:latin typeface="+mn-lt"/>
                <a:ea typeface="+mn-ea"/>
                <a:cs typeface="+mn-cs"/>
              </a:rPr>
              <a:t>Très bien, maintenant que nous savons qui est qui, je vais inviter le commandant à se rendre à son bureau ici. (</a:t>
            </a:r>
            <a:r>
              <a:rPr lang="fr-FR" sz="1200" b="0" i="1" kern="1200">
                <a:solidFill>
                  <a:schemeClr val="tx1"/>
                </a:solidFill>
                <a:effectLst/>
                <a:latin typeface="+mn-lt"/>
                <a:ea typeface="+mn-ea"/>
                <a:cs typeface="+mn-cs"/>
              </a:rPr>
              <a:t>Montrer le bureau.</a:t>
            </a:r>
            <a:r>
              <a:rPr lang="fr-FR" sz="1200" b="0" i="0" kern="1200">
                <a:solidFill>
                  <a:schemeClr val="tx1"/>
                </a:solidFill>
                <a:effectLst/>
                <a:latin typeface="+mn-lt"/>
                <a:ea typeface="+mn-ea"/>
                <a:cs typeface="+mn-cs"/>
              </a:rPr>
              <a:t>)</a:t>
            </a:r>
          </a:p>
          <a:p>
            <a:endParaRPr lang="fr-FR"/>
          </a:p>
          <a:p>
            <a:r>
              <a:rPr lang="fr-FR" sz="1200" b="0" i="0" kern="1200">
                <a:solidFill>
                  <a:schemeClr val="tx1"/>
                </a:solidFill>
                <a:effectLst/>
                <a:latin typeface="+mn-lt"/>
                <a:ea typeface="+mn-ea"/>
                <a:cs typeface="+mn-cs"/>
              </a:rPr>
              <a:t>Le commandant peut maintenant commencer son travail. Je vais le/la laisser interagir avec le personnel militaire.</a:t>
            </a:r>
          </a:p>
          <a:p>
            <a:endParaRPr lang="fr-FR" sz="1200" b="0" i="0" kern="1200">
              <a:solidFill>
                <a:schemeClr val="tx1"/>
              </a:solidFill>
              <a:effectLst/>
              <a:latin typeface="+mn-lt"/>
              <a:ea typeface="+mn-ea"/>
              <a:cs typeface="+mn-cs"/>
            </a:endParaRPr>
          </a:p>
          <a:p>
            <a:r>
              <a:rPr lang="fr-FR" sz="1200" b="0" i="0" kern="1200">
                <a:solidFill>
                  <a:schemeClr val="tx1"/>
                </a:solidFill>
                <a:effectLst/>
                <a:latin typeface="+mn-lt"/>
                <a:ea typeface="+mn-ea"/>
                <a:cs typeface="+mn-cs"/>
              </a:rPr>
              <a:t>Pendant ce temps, les autres membres du personnel peuvent poursuivre leurs activités habituelles. Vous pouvez interagir avec vos collègues.</a:t>
            </a:r>
          </a:p>
          <a:p>
            <a:endParaRPr lang="fr-FR"/>
          </a:p>
          <a:p>
            <a:r>
              <a:rPr lang="fr-FR" sz="1200" b="0" i="0" kern="1200">
                <a:solidFill>
                  <a:schemeClr val="tx1"/>
                </a:solidFill>
                <a:effectLst/>
                <a:latin typeface="+mn-lt"/>
                <a:ea typeface="+mn-ea"/>
                <a:cs typeface="+mn-cs"/>
              </a:rPr>
              <a:t>N’oubliez pas que vous jouez le rôle qui vous a été attribué dans les instructions.</a:t>
            </a:r>
            <a:endParaRPr lang="fr-FR" sz="1200" b="0" i="0" kern="1200">
              <a:solidFill>
                <a:schemeClr val="tx1"/>
              </a:solidFill>
              <a:effectLst/>
              <a:latin typeface="+mn-lt"/>
            </a:endParaRPr>
          </a:p>
          <a:p>
            <a:r>
              <a:rPr lang="fr-FR" sz="1200" b="1" i="0" kern="1200">
                <a:solidFill>
                  <a:schemeClr val="tx1"/>
                </a:solidFill>
                <a:effectLst/>
                <a:latin typeface="+mn-lt"/>
                <a:ea typeface="+mn-ea"/>
                <a:cs typeface="+mn-cs"/>
              </a:rPr>
              <a:t>Observateurs</a:t>
            </a:r>
            <a:r>
              <a:rPr lang="fr-FR" sz="1200" b="0" i="0" kern="1200">
                <a:solidFill>
                  <a:schemeClr val="tx1"/>
                </a:solidFill>
                <a:effectLst/>
                <a:latin typeface="+mn-lt"/>
                <a:ea typeface="+mn-ea"/>
                <a:cs typeface="+mn-cs"/>
              </a:rPr>
              <a:t>, vous pouvez circuler et prendre des notes pour le débriefing.</a:t>
            </a:r>
          </a:p>
          <a:p>
            <a:endParaRPr lang="fr-FR"/>
          </a:p>
          <a:p>
            <a:r>
              <a:rPr lang="fr-FR" sz="1200" b="0" i="0" kern="1200">
                <a:solidFill>
                  <a:schemeClr val="tx1"/>
                </a:solidFill>
                <a:effectLst/>
                <a:latin typeface="+mn-lt"/>
                <a:ea typeface="+mn-ea"/>
                <a:cs typeface="+mn-cs"/>
              </a:rPr>
              <a:t>(</a:t>
            </a:r>
            <a:r>
              <a:rPr lang="fr-FR" sz="1200" b="0" i="1" kern="1200">
                <a:solidFill>
                  <a:schemeClr val="tx1"/>
                </a:solidFill>
                <a:effectLst/>
                <a:latin typeface="+mn-lt"/>
                <a:ea typeface="+mn-ea"/>
                <a:cs typeface="+mn-cs"/>
              </a:rPr>
              <a:t>Laissez la simulation se dérouler pendant environ 15 à 30 minutes. Mettez fin à la simulation lorsque vous jugez que le moment est approprié, par exemple à la fin d’une discussion importante ou s’il y a peu ou pas d’interactions en cours.</a:t>
            </a:r>
            <a:r>
              <a:rPr lang="fr-FR" sz="1200" b="0" i="0" kern="1200">
                <a:solidFill>
                  <a:schemeClr val="tx1"/>
                </a:solidFill>
                <a:effectLst/>
                <a:latin typeface="+mn-lt"/>
                <a:ea typeface="+mn-ea"/>
                <a:cs typeface="+mn-cs"/>
              </a:rPr>
              <a:t>)</a:t>
            </a:r>
          </a:p>
          <a:p>
            <a:endParaRPr lang="fr-FR"/>
          </a:p>
          <a:p>
            <a:r>
              <a:rPr lang="fr-FR" sz="1200" b="0" i="0" kern="1200">
                <a:solidFill>
                  <a:schemeClr val="tx1"/>
                </a:solidFill>
                <a:effectLst/>
                <a:latin typeface="+mn-lt"/>
                <a:ea typeface="+mn-ea"/>
                <a:cs typeface="+mn-cs"/>
              </a:rPr>
              <a:t>(</a:t>
            </a:r>
            <a:r>
              <a:rPr lang="fr-FR" sz="1200" b="0" i="1" kern="1200">
                <a:solidFill>
                  <a:schemeClr val="tx1"/>
                </a:solidFill>
                <a:effectLst/>
                <a:latin typeface="+mn-lt"/>
                <a:ea typeface="+mn-ea"/>
                <a:cs typeface="+mn-cs"/>
              </a:rPr>
              <a:t>N’oubliez pas d’utiliser les </a:t>
            </a:r>
            <a:r>
              <a:rPr lang="fr-FR" i="1"/>
              <a:t>scénarios </a:t>
            </a:r>
            <a:r>
              <a:rPr lang="fr-FR" sz="1200" b="0" i="1" kern="1200">
                <a:solidFill>
                  <a:schemeClr val="tx1"/>
                </a:solidFill>
                <a:effectLst/>
                <a:latin typeface="+mn-lt"/>
                <a:ea typeface="+mn-ea"/>
                <a:cs typeface="+mn-cs"/>
              </a:rPr>
              <a:t>lorsque vous estimez qu’ils sont les plus pertinents. Les diapositives </a:t>
            </a:r>
            <a:r>
              <a:rPr lang="fr-FR" i="1"/>
              <a:t>scénarios suivent</a:t>
            </a:r>
            <a:r>
              <a:rPr lang="fr-FR" sz="1200" b="0" i="1" kern="1200">
                <a:solidFill>
                  <a:schemeClr val="tx1"/>
                </a:solidFill>
                <a:effectLst/>
                <a:latin typeface="+mn-lt"/>
                <a:ea typeface="+mn-ea"/>
                <a:cs typeface="+mn-cs"/>
              </a:rPr>
              <a:t>.</a:t>
            </a:r>
            <a:r>
              <a:rPr lang="fr-FR" sz="1200" b="0" i="0" kern="1200">
                <a:solidFill>
                  <a:schemeClr val="tx1"/>
                </a:solidFill>
                <a:effectLst/>
                <a:latin typeface="+mn-lt"/>
                <a:ea typeface="+mn-ea"/>
                <a:cs typeface="+mn-cs"/>
              </a:rPr>
              <a:t>)</a:t>
            </a:r>
            <a:endParaRPr lang="fr-FR" sz="1200" b="0" i="0" kern="1200">
              <a:solidFill>
                <a:schemeClr val="tx1"/>
              </a:solidFill>
              <a:effectLst/>
              <a:latin typeface="+mn-lt"/>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10</a:t>
            </a:fld>
            <a:endParaRPr lang="fr-FR"/>
          </a:p>
        </p:txBody>
      </p:sp>
    </p:spTree>
    <p:extLst>
      <p:ext uri="{BB962C8B-B14F-4D97-AF65-F5344CB8AC3E}">
        <p14:creationId xmlns:p14="http://schemas.microsoft.com/office/powerpoint/2010/main" val="1660104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kern="1200">
                <a:solidFill>
                  <a:schemeClr val="tx1"/>
                </a:solidFill>
                <a:effectLst/>
              </a:rPr>
              <a:t>(Scénario à présenter – un par un ou collectivement – pendant l’exercice. Des copies papier des scénarios peuvent également être distribuées.)</a:t>
            </a:r>
            <a:r>
              <a:rPr lang="fr-FR" i="1"/>
              <a:t> </a:t>
            </a:r>
            <a:r>
              <a:rPr lang="fr-FR" b="1" i="0" kern="1200">
                <a:solidFill>
                  <a:schemeClr val="tx1"/>
                </a:solidFill>
                <a:effectLst/>
              </a:rPr>
              <a:t>Ne montrez pas les scénarios aux participants avant le moment opportun.</a:t>
            </a:r>
            <a:endParaRPr lang="fr-FR">
              <a:solidFill>
                <a:srgbClr val="444444"/>
              </a:solidFill>
            </a:endParaRPr>
          </a:p>
          <a:p>
            <a:endParaRPr lang="fr-FR">
              <a:solidFill>
                <a:srgbClr val="444444"/>
              </a:solidFill>
            </a:endParaRPr>
          </a:p>
          <a:p>
            <a:endParaRPr lang="fr-F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11</a:t>
            </a:fld>
            <a:endParaRPr lang="fr-FR"/>
          </a:p>
        </p:txBody>
      </p:sp>
    </p:spTree>
    <p:extLst>
      <p:ext uri="{BB962C8B-B14F-4D97-AF65-F5344CB8AC3E}">
        <p14:creationId xmlns:p14="http://schemas.microsoft.com/office/powerpoint/2010/main" val="2997704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0" i="1" kern="1200">
                <a:solidFill>
                  <a:schemeClr val="tx1"/>
                </a:solidFill>
                <a:effectLst/>
              </a:rPr>
              <a:t>(Scénario à présenter – un par un ou collectivement – pendant l’exercice. Des copies papier des scénarios peuvent également être distribuées.)</a:t>
            </a:r>
            <a:r>
              <a:rPr lang="fr-FR" i="1"/>
              <a:t> </a:t>
            </a:r>
            <a:r>
              <a:rPr lang="fr-FR" b="1" i="0" kern="1200">
                <a:solidFill>
                  <a:schemeClr val="tx1"/>
                </a:solidFill>
                <a:effectLst/>
              </a:rPr>
              <a:t>Ne montrez pas les scénarios aux participants avant le moment opportun.</a:t>
            </a:r>
            <a:endParaRPr lang="fr-FR">
              <a:solidFill>
                <a:srgbClr val="444444"/>
              </a:solidFill>
            </a:endParaRPr>
          </a:p>
          <a:p>
            <a:endParaRPr lang="fr-FR">
              <a:solidFill>
                <a:srgbClr val="444444"/>
              </a:solidFill>
            </a:endParaRPr>
          </a:p>
          <a:p>
            <a:endParaRPr lang="fr-FR"/>
          </a:p>
        </p:txBody>
      </p:sp>
      <p:sp>
        <p:nvSpPr>
          <p:cNvPr id="4" name="Slide Number Placeholder 3"/>
          <p:cNvSpPr>
            <a:spLocks noGrp="1"/>
          </p:cNvSpPr>
          <p:nvPr>
            <p:ph type="sldNum" sz="quarter" idx="5"/>
          </p:nvPr>
        </p:nvSpPr>
        <p:spPr/>
        <p:txBody>
          <a:bodyPr/>
          <a:lstStyle/>
          <a:p>
            <a:fld id="{0A83D7B9-9304-43D9-B9C6-6966DFFE4C6C}" type="slidenum">
              <a:rPr lang="fr-FR" smtClean="0"/>
              <a:t>12</a:t>
            </a:fld>
            <a:endParaRPr lang="fr-FR"/>
          </a:p>
        </p:txBody>
      </p:sp>
    </p:spTree>
    <p:extLst>
      <p:ext uri="{BB962C8B-B14F-4D97-AF65-F5344CB8AC3E}">
        <p14:creationId xmlns:p14="http://schemas.microsoft.com/office/powerpoint/2010/main" val="1459926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i="0" kern="1200">
                <a:solidFill>
                  <a:schemeClr val="tx1"/>
                </a:solidFill>
                <a:effectLst/>
                <a:latin typeface="+mn-lt"/>
                <a:ea typeface="+mn-ea"/>
                <a:cs typeface="+mn-cs"/>
              </a:rPr>
              <a:t>Message clé : </a:t>
            </a:r>
            <a:r>
              <a:rPr lang="fr-FR" sz="1200" b="0" i="0" kern="1200">
                <a:solidFill>
                  <a:schemeClr val="tx1"/>
                </a:solidFill>
                <a:effectLst/>
                <a:latin typeface="+mn-lt"/>
                <a:ea typeface="+mn-ea"/>
                <a:cs typeface="+mn-cs"/>
              </a:rPr>
              <a:t>Principaux résultats et apprentissages tirés de l’exercice de simulation.</a:t>
            </a:r>
          </a:p>
          <a:p>
            <a:endParaRPr lang="fr-FR" sz="1200" b="0" i="0" kern="1200">
              <a:solidFill>
                <a:schemeClr val="tx1"/>
              </a:solidFill>
              <a:effectLst/>
              <a:latin typeface="+mn-lt"/>
              <a:ea typeface="+mn-ea"/>
              <a:cs typeface="+mn-cs"/>
            </a:endParaRPr>
          </a:p>
          <a:p>
            <a:r>
              <a:rPr lang="fr-FR" sz="1200" b="0" i="0" kern="1200">
                <a:solidFill>
                  <a:schemeClr val="tx1"/>
                </a:solidFill>
                <a:effectLst/>
                <a:latin typeface="+mn-lt"/>
                <a:ea typeface="+mn-ea"/>
                <a:cs typeface="+mn-cs"/>
              </a:rPr>
              <a:t>Très bien, la simulation est maintenant terminée.</a:t>
            </a:r>
          </a:p>
          <a:p>
            <a:endParaRPr lang="fr-FR" sz="1200" b="0" i="0" kern="1200">
              <a:solidFill>
                <a:schemeClr val="tx1"/>
              </a:solidFill>
              <a:effectLst/>
              <a:latin typeface="+mn-lt"/>
              <a:ea typeface="+mn-ea"/>
              <a:cs typeface="+mn-cs"/>
            </a:endParaRPr>
          </a:p>
          <a:p>
            <a:r>
              <a:rPr lang="fr-FR" sz="1200" b="0" i="0" kern="1200">
                <a:solidFill>
                  <a:schemeClr val="tx1"/>
                </a:solidFill>
                <a:effectLst/>
                <a:latin typeface="+mn-lt"/>
                <a:ea typeface="+mn-ea"/>
                <a:cs typeface="+mn-cs"/>
              </a:rPr>
              <a:t>Puis-je demander à tout le monde de retourner à sa place ?</a:t>
            </a:r>
          </a:p>
          <a:p>
            <a:endParaRPr lang="fr-FR"/>
          </a:p>
          <a:p>
            <a:r>
              <a:rPr lang="fr-FR" sz="1200" b="0" i="0" kern="1200">
                <a:solidFill>
                  <a:schemeClr val="tx1"/>
                </a:solidFill>
                <a:effectLst/>
                <a:latin typeface="+mn-lt"/>
                <a:ea typeface="+mn-ea"/>
                <a:cs typeface="+mn-cs"/>
              </a:rPr>
              <a:t>(</a:t>
            </a:r>
            <a:r>
              <a:rPr lang="fr-FR" sz="1200" b="0" i="1" kern="1200">
                <a:solidFill>
                  <a:schemeClr val="tx1"/>
                </a:solidFill>
                <a:effectLst/>
                <a:latin typeface="+mn-lt"/>
                <a:ea typeface="+mn-ea"/>
                <a:cs typeface="+mn-cs"/>
              </a:rPr>
              <a:t>Commencez la discussion avec des questions générales. Demandez aux observateurs de partager leurs impressions, interrogez les autres sur ce qu’ils pensent et sur leurs expériences. Demandez si quelqu’un souhaite partager une expérience personnelle en lien avec ce qui a été vécu. Sélectionnez les questions les plus pertinentes dans la liste ci-dessous. Accordez environ 15 minutes à cette discussion générale.</a:t>
            </a:r>
            <a:r>
              <a:rPr lang="fr-FR" sz="1200" b="0" i="0" kern="1200">
                <a:solidFill>
                  <a:schemeClr val="tx1"/>
                </a:solidFill>
                <a:effectLst/>
                <a:latin typeface="+mn-lt"/>
                <a:ea typeface="+mn-ea"/>
                <a:cs typeface="+mn-cs"/>
              </a:rPr>
              <a:t>)</a:t>
            </a:r>
          </a:p>
          <a:p>
            <a:endParaRPr lang="fr-FR" sz="1200" b="0" i="0" kern="1200">
              <a:solidFill>
                <a:schemeClr val="tx1"/>
              </a:solidFill>
              <a:effectLst/>
              <a:latin typeface="+mn-lt"/>
              <a:ea typeface="+mn-ea"/>
              <a:cs typeface="+mn-cs"/>
            </a:endParaRPr>
          </a:p>
          <a:p>
            <a:r>
              <a:rPr lang="fr-FR" sz="1200" b="0" i="0" kern="1200">
                <a:solidFill>
                  <a:schemeClr val="tx1"/>
                </a:solidFill>
                <a:effectLst/>
                <a:latin typeface="+mn-lt"/>
                <a:ea typeface="+mn-ea"/>
                <a:cs typeface="+mn-cs"/>
              </a:rPr>
              <a:t>Poursuivez avec un </a:t>
            </a:r>
            <a:r>
              <a:rPr lang="fr-FR" sz="1200" b="1" i="0" kern="1200">
                <a:solidFill>
                  <a:schemeClr val="tx1"/>
                </a:solidFill>
                <a:effectLst/>
                <a:latin typeface="+mn-lt"/>
                <a:ea typeface="+mn-ea"/>
                <a:cs typeface="+mn-cs"/>
              </a:rPr>
              <a:t>débriefing détaillé</a:t>
            </a:r>
            <a:r>
              <a:rPr lang="fr-FR" sz="1200" b="0" i="0" kern="1200">
                <a:solidFill>
                  <a:schemeClr val="tx1"/>
                </a:solidFill>
                <a:effectLst/>
                <a:latin typeface="+mn-lt"/>
                <a:ea typeface="+mn-ea"/>
                <a:cs typeface="+mn-cs"/>
              </a:rPr>
              <a:t> en utilisant la section pertinente du </a:t>
            </a:r>
            <a:r>
              <a:rPr lang="fr-FR" sz="1200" b="1" i="0" kern="1200">
                <a:solidFill>
                  <a:schemeClr val="tx1"/>
                </a:solidFill>
                <a:effectLst/>
                <a:latin typeface="+mn-lt"/>
                <a:ea typeface="+mn-ea"/>
                <a:cs typeface="+mn-cs"/>
              </a:rPr>
              <a:t>manuel</a:t>
            </a:r>
            <a:r>
              <a:rPr lang="fr-FR" sz="1200" b="0" i="0" kern="1200">
                <a:solidFill>
                  <a:schemeClr val="tx1"/>
                </a:solidFill>
                <a:effectLst/>
                <a:latin typeface="+mn-lt"/>
                <a:ea typeface="+mn-ea"/>
                <a:cs typeface="+mn-cs"/>
              </a:rPr>
              <a:t>.</a:t>
            </a:r>
          </a:p>
          <a:p>
            <a:endParaRPr lang="en-GB" sz="1800" i="1">
              <a:effectLst/>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13</a:t>
            </a:fld>
            <a:endParaRPr lang="en-GB"/>
          </a:p>
        </p:txBody>
      </p:sp>
    </p:spTree>
    <p:extLst>
      <p:ext uri="{BB962C8B-B14F-4D97-AF65-F5344CB8AC3E}">
        <p14:creationId xmlns:p14="http://schemas.microsoft.com/office/powerpoint/2010/main" val="10538703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68910" marR="0">
              <a:lnSpc>
                <a:spcPct val="107000"/>
              </a:lnSpc>
              <a:spcBef>
                <a:spcPts val="255"/>
              </a:spcBef>
              <a:spcAft>
                <a:spcPts val="800"/>
              </a:spcAft>
            </a:pPr>
            <a:r>
              <a:rPr lang="fr-FR" sz="1200" b="1" i="0" kern="1200">
                <a:solidFill>
                  <a:schemeClr val="tx1"/>
                </a:solidFill>
                <a:effectLst/>
                <a:latin typeface="+mn-lt"/>
                <a:ea typeface="+mn-ea"/>
                <a:cs typeface="+mn-cs"/>
              </a:rPr>
              <a:t>Message clé : </a:t>
            </a:r>
            <a:r>
              <a:rPr lang="fr-FR"/>
              <a:t>Mettre</a:t>
            </a:r>
            <a:r>
              <a:rPr lang="fr-FR" sz="1200" b="0" i="0" kern="1200">
                <a:solidFill>
                  <a:schemeClr val="tx1"/>
                </a:solidFill>
                <a:effectLst/>
                <a:latin typeface="+mn-lt"/>
                <a:ea typeface="+mn-ea"/>
                <a:cs typeface="+mn-cs"/>
              </a:rPr>
              <a:t> en évidence les principaux points d’apprentissage de la présentation.</a:t>
            </a:r>
            <a:br>
              <a:rPr lang="fr-FR">
                <a:cs typeface="+mn-lt"/>
              </a:rPr>
            </a:br>
            <a:r>
              <a:rPr lang="fr-FR" sz="1200" b="0" i="1" kern="1200">
                <a:solidFill>
                  <a:schemeClr val="tx1"/>
                </a:solidFill>
                <a:effectLst/>
                <a:latin typeface="+mn-lt"/>
                <a:ea typeface="+mn-ea"/>
                <a:cs typeface="+mn-cs"/>
              </a:rPr>
              <a:t>(Utilisez la section pertinente du Manuel.)</a:t>
            </a:r>
            <a:endParaRPr lang="en-GB"/>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14</a:t>
            </a:fld>
            <a:endParaRPr lang="en-GB"/>
          </a:p>
        </p:txBody>
      </p:sp>
    </p:spTree>
    <p:extLst>
      <p:ext uri="{BB962C8B-B14F-4D97-AF65-F5344CB8AC3E}">
        <p14:creationId xmlns:p14="http://schemas.microsoft.com/office/powerpoint/2010/main" val="801129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68910" marR="1554480">
              <a:lnSpc>
                <a:spcPct val="107000"/>
              </a:lnSpc>
              <a:spcBef>
                <a:spcPts val="255"/>
              </a:spcBef>
              <a:spcAft>
                <a:spcPts val="800"/>
              </a:spcAft>
            </a:pPr>
            <a:r>
              <a:rPr lang="en-US" sz="1200" b="1">
                <a:effectLst/>
                <a:latin typeface="Calibri"/>
                <a:ea typeface="DengXian"/>
                <a:cs typeface="Calibri"/>
              </a:rPr>
              <a:t>Key message</a:t>
            </a:r>
            <a:r>
              <a:rPr lang="en-US" sz="1200">
                <a:effectLst/>
                <a:latin typeface="Calibri"/>
                <a:ea typeface="DengXian"/>
                <a:cs typeface="Calibri"/>
              </a:rPr>
              <a:t>: </a:t>
            </a:r>
            <a:r>
              <a:rPr lang="en-US" err="1">
                <a:latin typeface="Calibri"/>
                <a:ea typeface="DengXian"/>
                <a:cs typeface="Calibri"/>
              </a:rPr>
              <a:t>Présenter</a:t>
            </a:r>
            <a:r>
              <a:rPr lang="en-US" sz="1200">
                <a:effectLst/>
                <a:latin typeface="Calibri"/>
                <a:ea typeface="DengXian"/>
                <a:cs typeface="Calibri"/>
              </a:rPr>
              <a:t> les </a:t>
            </a:r>
            <a:r>
              <a:rPr lang="en-US" sz="1200" err="1">
                <a:effectLst/>
                <a:latin typeface="Calibri"/>
                <a:ea typeface="DengXian"/>
                <a:cs typeface="Calibri"/>
              </a:rPr>
              <a:t>objectifs</a:t>
            </a:r>
            <a:r>
              <a:rPr lang="en-US" sz="1200">
                <a:effectLst/>
                <a:latin typeface="Calibri"/>
                <a:ea typeface="DengXian"/>
                <a:cs typeface="Calibri"/>
              </a:rPr>
              <a:t> </a:t>
            </a:r>
            <a:r>
              <a:rPr lang="en-US" sz="1200" err="1">
                <a:effectLst/>
                <a:latin typeface="Calibri"/>
                <a:ea typeface="DengXian"/>
                <a:cs typeface="Calibri"/>
              </a:rPr>
              <a:t>d’apprentissage</a:t>
            </a:r>
            <a:r>
              <a:rPr lang="en-US" sz="1200">
                <a:effectLst/>
                <a:latin typeface="Calibri"/>
                <a:ea typeface="DengXian"/>
                <a:cs typeface="Calibri"/>
              </a:rPr>
              <a:t> de </a:t>
            </a:r>
            <a:r>
              <a:rPr lang="en-US" sz="1200" err="1">
                <a:effectLst/>
                <a:latin typeface="Calibri"/>
                <a:ea typeface="DengXian"/>
                <a:cs typeface="Calibri"/>
              </a:rPr>
              <a:t>l’étude</a:t>
            </a:r>
            <a:r>
              <a:rPr lang="en-US" sz="1200">
                <a:effectLst/>
                <a:latin typeface="Calibri"/>
                <a:ea typeface="DengXian"/>
                <a:cs typeface="Calibri"/>
              </a:rPr>
              <a:t> de </a:t>
            </a:r>
            <a:r>
              <a:rPr lang="en-US" sz="1200" err="1">
                <a:effectLst/>
                <a:latin typeface="Calibri"/>
                <a:ea typeface="DengXian"/>
                <a:cs typeface="Calibri"/>
              </a:rPr>
              <a:t>cas</a:t>
            </a:r>
            <a:r>
              <a:rPr lang="en-US" sz="1200">
                <a:effectLst/>
                <a:latin typeface="Calibri"/>
                <a:ea typeface="DengXian"/>
                <a:cs typeface="Calibri"/>
              </a:rPr>
              <a:t>.</a:t>
            </a:r>
            <a:endParaRPr lang="en-US" sz="1100">
              <a:effectLst/>
              <a:latin typeface="Calibri"/>
              <a:ea typeface="DengXian"/>
              <a:cs typeface="Calibri"/>
            </a:endParaRPr>
          </a:p>
          <a:p>
            <a:endParaRPr lang="en-GB"/>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4252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Passons </a:t>
            </a:r>
            <a:r>
              <a:rPr lang="en-GB" err="1"/>
              <a:t>maintenant</a:t>
            </a:r>
            <a:r>
              <a:rPr lang="en-GB"/>
              <a:t> à </a:t>
            </a:r>
            <a:r>
              <a:rPr lang="en-GB" err="1"/>
              <a:t>l’exercice</a:t>
            </a:r>
            <a:r>
              <a:rPr lang="en-GB"/>
              <a:t>.</a:t>
            </a:r>
            <a:endParaRPr lang="en-US" sz="1100">
              <a:effectLst/>
              <a:latin typeface="Calibri" panose="020F0502020204030204" pitchFamily="34" charset="0"/>
              <a:ea typeface="DengXian" panose="02010600030101010101" pitchFamily="2" charset="-122"/>
              <a:cs typeface="Arial" panose="020B0604020202020204" pitchFamily="34" charset="0"/>
            </a:endParaRPr>
          </a:p>
          <a:p>
            <a:endParaRPr lang="fr-FR"/>
          </a:p>
        </p:txBody>
      </p:sp>
      <p:sp>
        <p:nvSpPr>
          <p:cNvPr id="4" name="Slide Number Placeholder 3"/>
          <p:cNvSpPr>
            <a:spLocks noGrp="1"/>
          </p:cNvSpPr>
          <p:nvPr>
            <p:ph type="sldNum" sz="quarter" idx="5"/>
          </p:nvPr>
        </p:nvSpPr>
        <p:spPr/>
        <p:txBody>
          <a:bodyPr/>
          <a:lstStyle/>
          <a:p>
            <a:fld id="{1A210E9A-B6B8-4D3B-AD2E-E8024BED7A85}" type="slidenum">
              <a:rPr lang="fr-FR" smtClean="0"/>
              <a:t>3</a:t>
            </a:fld>
            <a:endParaRPr lang="fr-FR"/>
          </a:p>
        </p:txBody>
      </p:sp>
    </p:spTree>
    <p:extLst>
      <p:ext uri="{BB962C8B-B14F-4D97-AF65-F5344CB8AC3E}">
        <p14:creationId xmlns:p14="http://schemas.microsoft.com/office/powerpoint/2010/main" val="907610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pPr>
            <a:r>
              <a:rPr lang="fr-FR" b="1" i="0" kern="1200">
                <a:solidFill>
                  <a:schemeClr val="tx1"/>
                </a:solidFill>
                <a:effectLst/>
              </a:rPr>
              <a:t>Message clé : </a:t>
            </a:r>
            <a:r>
              <a:rPr lang="fr-FR"/>
              <a:t>Présenter la vue d'ensemble </a:t>
            </a:r>
            <a:r>
              <a:rPr lang="fr-FR" b="0" i="0" kern="1200">
                <a:solidFill>
                  <a:schemeClr val="tx1"/>
                </a:solidFill>
                <a:effectLst/>
              </a:rPr>
              <a:t>de </a:t>
            </a:r>
            <a:r>
              <a:rPr lang="fr-FR"/>
              <a:t>l'exercice</a:t>
            </a:r>
            <a:r>
              <a:rPr lang="fr-FR" b="0" i="0" kern="1200">
                <a:solidFill>
                  <a:schemeClr val="tx1"/>
                </a:solidFill>
                <a:effectLst/>
              </a:rPr>
              <a:t>, y compris le temps alloué et </a:t>
            </a:r>
            <a:r>
              <a:rPr lang="fr-FR"/>
              <a:t>le matériel </a:t>
            </a:r>
            <a:r>
              <a:rPr lang="fr-FR" b="0" i="0" kern="1200">
                <a:solidFill>
                  <a:schemeClr val="tx1"/>
                </a:solidFill>
                <a:effectLst/>
              </a:rPr>
              <a:t>de </a:t>
            </a:r>
            <a:r>
              <a:rPr lang="fr-FR"/>
              <a:t>soutien</a:t>
            </a:r>
            <a:r>
              <a:rPr lang="fr-FR" b="0" i="0" kern="1200">
                <a:solidFill>
                  <a:schemeClr val="tx1"/>
                </a:solidFill>
                <a:effectLst/>
              </a:rPr>
              <a:t>.</a:t>
            </a:r>
            <a:r>
              <a:rPr lang="fr-FR"/>
              <a:t> </a:t>
            </a:r>
            <a:endParaRPr lang="en-US" b="0" i="0" kern="1200">
              <a:solidFill>
                <a:srgbClr val="444444"/>
              </a:solidFill>
              <a:effectLst/>
            </a:endParaRPr>
          </a:p>
          <a:p>
            <a:pPr>
              <a:lnSpc>
                <a:spcPct val="114999"/>
              </a:lnSpc>
              <a:spcAft>
                <a:spcPts val="800"/>
              </a:spcAft>
            </a:pPr>
            <a:endParaRPr lang="fr-FR" b="0" i="0" kern="1200">
              <a:solidFill>
                <a:srgbClr val="444444"/>
              </a:solidFill>
              <a:effectLst/>
              <a:ea typeface="+mn-ea"/>
              <a:cs typeface="+mn-cs"/>
            </a:endParaRPr>
          </a:p>
          <a:p>
            <a:pPr>
              <a:lnSpc>
                <a:spcPct val="114999"/>
              </a:lnSpc>
              <a:spcAft>
                <a:spcPts val="800"/>
              </a:spcAft>
            </a:pPr>
            <a:r>
              <a:rPr lang="fr-FR" b="0" i="0" kern="1200">
                <a:solidFill>
                  <a:schemeClr val="tx1"/>
                </a:solidFill>
                <a:effectLst/>
              </a:rPr>
              <a:t>Avant de commencer, permettez-moi de vous donner un </a:t>
            </a:r>
            <a:r>
              <a:rPr lang="fr-FR"/>
              <a:t>bref </a:t>
            </a:r>
            <a:r>
              <a:rPr lang="fr-FR" b="0" i="0" kern="1200">
                <a:solidFill>
                  <a:schemeClr val="tx1"/>
                </a:solidFill>
                <a:effectLst/>
              </a:rPr>
              <a:t>aperçu de </a:t>
            </a:r>
            <a:r>
              <a:rPr lang="fr-FR"/>
              <a:t>l'exercice</a:t>
            </a:r>
            <a:r>
              <a:rPr lang="fr-FR" b="0" i="0" kern="1200">
                <a:solidFill>
                  <a:schemeClr val="tx1"/>
                </a:solidFill>
                <a:effectLst/>
              </a:rPr>
              <a:t>. </a:t>
            </a:r>
            <a:endParaRPr lang="en-US">
              <a:solidFill>
                <a:srgbClr val="444444"/>
              </a:solidFill>
            </a:endParaRPr>
          </a:p>
          <a:p>
            <a:pPr>
              <a:lnSpc>
                <a:spcPct val="114999"/>
              </a:lnSpc>
              <a:spcAft>
                <a:spcPts val="800"/>
              </a:spcAft>
            </a:pPr>
            <a:endParaRPr lang="fr-FR">
              <a:solidFill>
                <a:srgbClr val="444444"/>
              </a:solidFill>
            </a:endParaRPr>
          </a:p>
          <a:p>
            <a:pPr>
              <a:lnSpc>
                <a:spcPct val="114999"/>
              </a:lnSpc>
              <a:spcAft>
                <a:spcPts val="800"/>
              </a:spcAft>
            </a:pPr>
            <a:r>
              <a:rPr lang="fr-FR" b="0" i="0" kern="1200">
                <a:solidFill>
                  <a:schemeClr val="tx1"/>
                </a:solidFill>
                <a:effectLst/>
              </a:rPr>
              <a:t>Cet exercice </a:t>
            </a:r>
            <a:r>
              <a:rPr lang="fr-FR"/>
              <a:t>est </a:t>
            </a:r>
            <a:r>
              <a:rPr lang="fr-FR" b="0" i="0" kern="1200">
                <a:solidFill>
                  <a:schemeClr val="tx1"/>
                </a:solidFill>
                <a:effectLst/>
              </a:rPr>
              <a:t>une simulation. </a:t>
            </a:r>
            <a:r>
              <a:rPr lang="fr-FR"/>
              <a:t>Vous aurez tous un </a:t>
            </a:r>
            <a:r>
              <a:rPr lang="fr-FR" b="0" i="0" kern="1200">
                <a:solidFill>
                  <a:schemeClr val="tx1"/>
                </a:solidFill>
                <a:effectLst/>
              </a:rPr>
              <a:t>rôle à </a:t>
            </a:r>
            <a:r>
              <a:rPr lang="fr-FR"/>
              <a:t>jouer</a:t>
            </a:r>
            <a:r>
              <a:rPr lang="fr-FR" b="0" i="0" kern="1200">
                <a:solidFill>
                  <a:schemeClr val="tx1"/>
                </a:solidFill>
                <a:effectLst/>
              </a:rPr>
              <a:t>.</a:t>
            </a:r>
            <a:r>
              <a:rPr lang="fr-FR"/>
              <a:t> </a:t>
            </a:r>
            <a:r>
              <a:rPr lang="fr-FR" b="0" i="0" kern="1200">
                <a:solidFill>
                  <a:schemeClr val="tx1"/>
                </a:solidFill>
                <a:effectLst/>
              </a:rPr>
              <a:t>Ensemble, nous </a:t>
            </a:r>
            <a:r>
              <a:rPr lang="fr-FR"/>
              <a:t>essaierons </a:t>
            </a:r>
            <a:r>
              <a:rPr lang="fr-FR" b="0" i="0" kern="1200">
                <a:solidFill>
                  <a:schemeClr val="tx1"/>
                </a:solidFill>
                <a:effectLst/>
              </a:rPr>
              <a:t>de voir comment les considérations de genre peuvent être intégrées dans la pratique de votre travail quotidien.</a:t>
            </a:r>
            <a:r>
              <a:rPr lang="fr-FR"/>
              <a:t> </a:t>
            </a:r>
            <a:endParaRPr lang="en-US" b="0" i="0" kern="1200">
              <a:solidFill>
                <a:srgbClr val="444444"/>
              </a:solidFill>
              <a:effectLst/>
            </a:endParaRPr>
          </a:p>
          <a:p>
            <a:pPr>
              <a:lnSpc>
                <a:spcPct val="114999"/>
              </a:lnSpc>
              <a:spcAft>
                <a:spcPts val="800"/>
              </a:spcAft>
            </a:pPr>
            <a:endParaRPr lang="fr-FR" b="0" i="0" kern="1200">
              <a:solidFill>
                <a:srgbClr val="444444"/>
              </a:solidFill>
              <a:effectLst/>
              <a:ea typeface="+mn-ea"/>
              <a:cs typeface="+mn-cs"/>
            </a:endParaRPr>
          </a:p>
          <a:p>
            <a:pPr>
              <a:lnSpc>
                <a:spcPct val="114999"/>
              </a:lnSpc>
              <a:spcAft>
                <a:spcPts val="800"/>
              </a:spcAft>
            </a:pPr>
            <a:r>
              <a:rPr lang="fr-FR" b="0" i="0" kern="1200">
                <a:solidFill>
                  <a:schemeClr val="tx1"/>
                </a:solidFill>
                <a:effectLst/>
              </a:rPr>
              <a:t>Avant </a:t>
            </a:r>
            <a:r>
              <a:rPr lang="fr-FR"/>
              <a:t>d'aller </a:t>
            </a:r>
            <a:r>
              <a:rPr lang="fr-FR" b="0" i="0" kern="1200">
                <a:solidFill>
                  <a:schemeClr val="tx1"/>
                </a:solidFill>
                <a:effectLst/>
              </a:rPr>
              <a:t>plus loin, vous </a:t>
            </a:r>
            <a:r>
              <a:rPr lang="fr-FR"/>
              <a:t>constaterez </a:t>
            </a:r>
            <a:r>
              <a:rPr lang="fr-FR" b="0" i="0" kern="1200">
                <a:solidFill>
                  <a:schemeClr val="tx1"/>
                </a:solidFill>
                <a:effectLst/>
              </a:rPr>
              <a:t>que vous avez reçu plusieurs documents de référence pour </a:t>
            </a:r>
            <a:r>
              <a:rPr lang="fr-FR"/>
              <a:t>l'exercice</a:t>
            </a:r>
            <a:r>
              <a:rPr lang="fr-FR" b="0" i="0" kern="1200">
                <a:solidFill>
                  <a:schemeClr val="tx1"/>
                </a:solidFill>
                <a:effectLst/>
              </a:rPr>
              <a:t>.</a:t>
            </a:r>
            <a:r>
              <a:rPr lang="fr-FR"/>
              <a:t> </a:t>
            </a:r>
            <a:endParaRPr lang="en-US">
              <a:solidFill>
                <a:srgbClr val="444444"/>
              </a:solidFill>
            </a:endParaRPr>
          </a:p>
          <a:p>
            <a:pPr>
              <a:lnSpc>
                <a:spcPct val="114999"/>
              </a:lnSpc>
              <a:spcAft>
                <a:spcPts val="800"/>
              </a:spcAft>
            </a:pPr>
            <a:endParaRPr lang="fr-FR" b="0" i="0" kern="1200">
              <a:solidFill>
                <a:srgbClr val="444444"/>
              </a:solidFill>
              <a:effectLst/>
            </a:endParaRPr>
          </a:p>
          <a:p>
            <a:pPr marL="342900" indent="-342900">
              <a:lnSpc>
                <a:spcPct val="114999"/>
              </a:lnSpc>
              <a:spcAft>
                <a:spcPts val="800"/>
              </a:spcAft>
              <a:buFont typeface="Arial,Sans-Serif"/>
              <a:buChar char="•"/>
            </a:pPr>
            <a:r>
              <a:rPr lang="fr-FR" b="0" i="0" kern="1200">
                <a:solidFill>
                  <a:schemeClr val="tx1"/>
                </a:solidFill>
                <a:effectLst/>
              </a:rPr>
              <a:t>Tout </a:t>
            </a:r>
            <a:r>
              <a:rPr lang="fr-FR"/>
              <a:t>d'abord</a:t>
            </a:r>
            <a:r>
              <a:rPr lang="fr-FR" b="0" i="0" kern="1200">
                <a:solidFill>
                  <a:schemeClr val="tx1"/>
                </a:solidFill>
                <a:effectLst/>
              </a:rPr>
              <a:t>, vous avez </a:t>
            </a:r>
            <a:r>
              <a:rPr lang="fr-FR" b="1"/>
              <a:t>la présentation </a:t>
            </a:r>
            <a:r>
              <a:rPr lang="fr-FR" b="1" i="0" kern="1200">
                <a:solidFill>
                  <a:schemeClr val="tx1"/>
                </a:solidFill>
                <a:effectLst/>
              </a:rPr>
              <a:t>du </a:t>
            </a:r>
            <a:r>
              <a:rPr lang="fr-FR" b="1" i="0" kern="1200" err="1">
                <a:solidFill>
                  <a:schemeClr val="tx1"/>
                </a:solidFill>
                <a:effectLst/>
              </a:rPr>
              <a:t>Carana</a:t>
            </a:r>
            <a:r>
              <a:rPr lang="fr-FR" b="0" i="0" kern="1200">
                <a:solidFill>
                  <a:schemeClr val="tx1"/>
                </a:solidFill>
                <a:effectLst/>
              </a:rPr>
              <a:t>. </a:t>
            </a:r>
            <a:r>
              <a:rPr lang="fr-FR"/>
              <a:t>La présentation du </a:t>
            </a:r>
            <a:r>
              <a:rPr lang="fr-FR" err="1"/>
              <a:t>Carana</a:t>
            </a:r>
            <a:r>
              <a:rPr lang="fr-FR"/>
              <a:t> donne </a:t>
            </a:r>
            <a:r>
              <a:rPr lang="fr-FR" b="0" i="0" kern="1200">
                <a:solidFill>
                  <a:schemeClr val="tx1"/>
                </a:solidFill>
                <a:effectLst/>
              </a:rPr>
              <a:t>un </a:t>
            </a:r>
            <a:r>
              <a:rPr lang="fr-FR"/>
              <a:t>bref </a:t>
            </a:r>
            <a:r>
              <a:rPr lang="fr-FR" b="0" i="0" kern="1200">
                <a:solidFill>
                  <a:schemeClr val="tx1"/>
                </a:solidFill>
                <a:effectLst/>
              </a:rPr>
              <a:t>aperçu du scénario de </a:t>
            </a:r>
            <a:r>
              <a:rPr lang="fr-FR" b="0" i="0" kern="1200" err="1">
                <a:solidFill>
                  <a:schemeClr val="tx1"/>
                </a:solidFill>
                <a:effectLst/>
              </a:rPr>
              <a:t>Carana</a:t>
            </a:r>
            <a:r>
              <a:rPr lang="fr-FR" b="0" i="0" kern="1200">
                <a:solidFill>
                  <a:schemeClr val="tx1"/>
                </a:solidFill>
                <a:effectLst/>
              </a:rPr>
              <a:t> que vous connaissez déjà. </a:t>
            </a:r>
            <a:r>
              <a:rPr lang="fr-FR"/>
              <a:t>Le résumé comprend </a:t>
            </a:r>
            <a:r>
              <a:rPr lang="fr-FR" b="0" i="0" kern="1200">
                <a:solidFill>
                  <a:schemeClr val="tx1"/>
                </a:solidFill>
                <a:effectLst/>
              </a:rPr>
              <a:t>des informations clés </a:t>
            </a:r>
            <a:r>
              <a:rPr lang="fr-FR"/>
              <a:t>relatives </a:t>
            </a:r>
            <a:r>
              <a:rPr lang="fr-FR" b="0" i="0" kern="1200">
                <a:solidFill>
                  <a:schemeClr val="tx1"/>
                </a:solidFill>
                <a:effectLst/>
              </a:rPr>
              <a:t>à </a:t>
            </a:r>
            <a:r>
              <a:rPr lang="fr-FR"/>
              <a:t>l'étude </a:t>
            </a:r>
            <a:r>
              <a:rPr lang="fr-FR" b="0" i="0" kern="1200">
                <a:solidFill>
                  <a:schemeClr val="tx1"/>
                </a:solidFill>
                <a:effectLst/>
              </a:rPr>
              <a:t>de cas sur laquelle </a:t>
            </a:r>
            <a:r>
              <a:rPr lang="fr-FR"/>
              <a:t>vous travaillez ;</a:t>
            </a:r>
            <a:endParaRPr lang="en-US" b="0" i="0" kern="1200">
              <a:solidFill>
                <a:srgbClr val="444444"/>
              </a:solidFill>
              <a:effectLst/>
            </a:endParaRPr>
          </a:p>
          <a:p>
            <a:pPr marL="342900" indent="-342900">
              <a:lnSpc>
                <a:spcPct val="114999"/>
              </a:lnSpc>
              <a:buFont typeface="Symbol,Sans-Serif"/>
              <a:buChar char=""/>
            </a:pPr>
            <a:r>
              <a:rPr lang="fr-FR"/>
              <a:t>Vous trouverez plus d'informations </a:t>
            </a:r>
            <a:r>
              <a:rPr lang="fr-FR" b="0" i="0" kern="1200">
                <a:solidFill>
                  <a:schemeClr val="tx1"/>
                </a:solidFill>
                <a:effectLst/>
              </a:rPr>
              <a:t>sur le </a:t>
            </a:r>
            <a:r>
              <a:rPr lang="fr-FR"/>
              <a:t>cadre </a:t>
            </a:r>
            <a:r>
              <a:rPr lang="fr-FR" b="0" i="0" kern="1200">
                <a:solidFill>
                  <a:schemeClr val="tx1"/>
                </a:solidFill>
                <a:effectLst/>
              </a:rPr>
              <a:t>et le </a:t>
            </a:r>
            <a:r>
              <a:rPr lang="fr-FR"/>
              <a:t>contexte </a:t>
            </a:r>
            <a:r>
              <a:rPr lang="fr-FR" b="0" i="0" kern="1200">
                <a:solidFill>
                  <a:schemeClr val="tx1"/>
                </a:solidFill>
                <a:effectLst/>
              </a:rPr>
              <a:t>dans le document </a:t>
            </a:r>
            <a:r>
              <a:rPr lang="fr-FR"/>
              <a:t>appelé </a:t>
            </a:r>
            <a:r>
              <a:rPr lang="fr-FR" b="1"/>
              <a:t>cadre </a:t>
            </a:r>
            <a:r>
              <a:rPr lang="fr-FR" b="1" i="0" kern="1200">
                <a:solidFill>
                  <a:schemeClr val="tx1"/>
                </a:solidFill>
                <a:effectLst/>
              </a:rPr>
              <a:t>de </a:t>
            </a:r>
            <a:r>
              <a:rPr lang="fr-FR" b="1"/>
              <a:t>l'étude </a:t>
            </a:r>
            <a:r>
              <a:rPr lang="fr-FR" b="1" i="0" kern="1200">
                <a:solidFill>
                  <a:schemeClr val="tx1"/>
                </a:solidFill>
                <a:effectLst/>
              </a:rPr>
              <a:t>de cas</a:t>
            </a:r>
            <a:r>
              <a:rPr lang="fr-FR" b="1"/>
              <a:t> ;</a:t>
            </a:r>
            <a:endParaRPr lang="en-US" b="0" i="0" kern="1200">
              <a:solidFill>
                <a:srgbClr val="444444"/>
              </a:solidFill>
              <a:effectLst/>
            </a:endParaRPr>
          </a:p>
          <a:p>
            <a:pPr marL="342900" indent="-342900">
              <a:lnSpc>
                <a:spcPct val="114999"/>
              </a:lnSpc>
              <a:spcAft>
                <a:spcPts val="800"/>
              </a:spcAft>
              <a:buFont typeface="Symbol,Sans-Serif"/>
              <a:buChar char=""/>
            </a:pPr>
            <a:r>
              <a:rPr lang="fr-FR" b="0" i="0" kern="1200">
                <a:solidFill>
                  <a:schemeClr val="tx1"/>
                </a:solidFill>
                <a:effectLst/>
              </a:rPr>
              <a:t>Vous trouverez </a:t>
            </a:r>
            <a:r>
              <a:rPr lang="fr-FR"/>
              <a:t>des </a:t>
            </a:r>
            <a:r>
              <a:rPr lang="fr-FR" b="0" i="0" kern="1200">
                <a:solidFill>
                  <a:schemeClr val="tx1"/>
                </a:solidFill>
                <a:effectLst/>
              </a:rPr>
              <a:t>détails </a:t>
            </a:r>
            <a:r>
              <a:rPr lang="fr-FR"/>
              <a:t>sur </a:t>
            </a:r>
            <a:r>
              <a:rPr lang="fr-FR" b="0" i="0" kern="1200">
                <a:solidFill>
                  <a:schemeClr val="tx1"/>
                </a:solidFill>
                <a:effectLst/>
              </a:rPr>
              <a:t>la tâche à </a:t>
            </a:r>
            <a:r>
              <a:rPr lang="fr-FR"/>
              <a:t>effectuer </a:t>
            </a:r>
            <a:r>
              <a:rPr lang="fr-FR" b="0" i="0" kern="1200">
                <a:solidFill>
                  <a:schemeClr val="tx1"/>
                </a:solidFill>
                <a:effectLst/>
              </a:rPr>
              <a:t>dans le document</a:t>
            </a:r>
            <a:r>
              <a:rPr lang="fr-FR" i="0" kern="1200">
                <a:solidFill>
                  <a:schemeClr val="tx1"/>
                </a:solidFill>
                <a:effectLst/>
              </a:rPr>
              <a:t> de</a:t>
            </a:r>
            <a:r>
              <a:rPr lang="fr-FR" b="1" i="0" kern="1200">
                <a:solidFill>
                  <a:schemeClr val="tx1"/>
                </a:solidFill>
                <a:effectLst/>
              </a:rPr>
              <a:t> </a:t>
            </a:r>
            <a:r>
              <a:rPr lang="fr-FR" b="1"/>
              <a:t>vue d'ensemble de l'exercice</a:t>
            </a:r>
            <a:r>
              <a:rPr lang="fr-FR" b="0" i="0" kern="1200">
                <a:solidFill>
                  <a:schemeClr val="tx1"/>
                </a:solidFill>
                <a:effectLst/>
              </a:rPr>
              <a:t>. </a:t>
            </a:r>
            <a:r>
              <a:rPr lang="fr-FR"/>
              <a:t>Vous trouverez </a:t>
            </a:r>
            <a:r>
              <a:rPr lang="fr-FR" b="0" i="0" kern="1200">
                <a:solidFill>
                  <a:schemeClr val="tx1"/>
                </a:solidFill>
                <a:effectLst/>
              </a:rPr>
              <a:t>également un aperçu des rôles qui seront joués dans cet exercice. </a:t>
            </a:r>
            <a:r>
              <a:rPr lang="fr-FR"/>
              <a:t>Dans un instant, je distribuerai à chacun d'entre </a:t>
            </a:r>
            <a:r>
              <a:rPr lang="fr-FR" b="0" i="0" kern="1200">
                <a:solidFill>
                  <a:schemeClr val="tx1"/>
                </a:solidFill>
                <a:effectLst/>
              </a:rPr>
              <a:t>vous </a:t>
            </a:r>
            <a:r>
              <a:rPr lang="fr-FR"/>
              <a:t>des </a:t>
            </a:r>
            <a:r>
              <a:rPr lang="fr-FR" b="0" i="0" kern="1200">
                <a:solidFill>
                  <a:schemeClr val="tx1"/>
                </a:solidFill>
                <a:effectLst/>
              </a:rPr>
              <a:t>instructions </a:t>
            </a:r>
            <a:r>
              <a:rPr lang="fr-FR"/>
              <a:t>sur les rôles à jouer</a:t>
            </a:r>
            <a:r>
              <a:rPr lang="fr-FR" b="0" i="0" kern="1200">
                <a:solidFill>
                  <a:schemeClr val="tx1"/>
                </a:solidFill>
                <a:effectLst/>
              </a:rPr>
              <a:t>.</a:t>
            </a:r>
            <a:endParaRPr lang="en-US" b="0" i="0" kern="1200">
              <a:solidFill>
                <a:srgbClr val="444444"/>
              </a:solidFill>
              <a:effectLst/>
            </a:endParaRPr>
          </a:p>
          <a:p>
            <a:pPr>
              <a:lnSpc>
                <a:spcPct val="114999"/>
              </a:lnSpc>
              <a:spcAft>
                <a:spcPts val="800"/>
              </a:spcAft>
            </a:pPr>
            <a:endParaRPr lang="fr-FR" b="0" i="0" kern="1200">
              <a:solidFill>
                <a:srgbClr val="444444"/>
              </a:solidFill>
              <a:effectLst/>
              <a:ea typeface="+mn-ea"/>
              <a:cs typeface="+mn-cs"/>
            </a:endParaRPr>
          </a:p>
          <a:p>
            <a:pPr>
              <a:lnSpc>
                <a:spcPct val="114999"/>
              </a:lnSpc>
              <a:spcAft>
                <a:spcPts val="800"/>
              </a:spcAft>
            </a:pPr>
            <a:r>
              <a:rPr lang="fr-FR" b="0" i="0" kern="1200">
                <a:solidFill>
                  <a:schemeClr val="tx1"/>
                </a:solidFill>
                <a:effectLst/>
              </a:rPr>
              <a:t>Vous disposez également de </a:t>
            </a:r>
            <a:r>
              <a:rPr lang="fr-FR"/>
              <a:t>quelques </a:t>
            </a:r>
            <a:r>
              <a:rPr lang="fr-FR" b="0" i="0" kern="1200">
                <a:solidFill>
                  <a:schemeClr val="tx1"/>
                </a:solidFill>
                <a:effectLst/>
              </a:rPr>
              <a:t>documents de référence supplémentaires</a:t>
            </a:r>
            <a:r>
              <a:rPr lang="fr-FR"/>
              <a:t>. </a:t>
            </a:r>
            <a:endParaRPr lang="en-US">
              <a:solidFill>
                <a:srgbClr val="444444"/>
              </a:solidFill>
            </a:endParaRPr>
          </a:p>
          <a:p>
            <a:pPr>
              <a:lnSpc>
                <a:spcPct val="114999"/>
              </a:lnSpc>
              <a:spcAft>
                <a:spcPts val="800"/>
              </a:spcAft>
            </a:pPr>
            <a:endParaRPr lang="fr-FR" b="0" i="0" kern="1200">
              <a:solidFill>
                <a:srgbClr val="444444"/>
              </a:solidFill>
              <a:effectLst/>
            </a:endParaRPr>
          </a:p>
          <a:p>
            <a:pPr marL="342900" indent="-342900">
              <a:lnSpc>
                <a:spcPct val="114999"/>
              </a:lnSpc>
              <a:buFont typeface="Symbol,Sans-Serif"/>
              <a:buChar char=""/>
            </a:pPr>
            <a:r>
              <a:rPr lang="fr-FR"/>
              <a:t>Vous avez </a:t>
            </a:r>
            <a:r>
              <a:rPr lang="fr-FR" b="1"/>
              <a:t>une </a:t>
            </a:r>
            <a:r>
              <a:rPr lang="fr-FR" b="1" i="0" kern="1200">
                <a:solidFill>
                  <a:schemeClr val="tx1"/>
                </a:solidFill>
                <a:effectLst/>
              </a:rPr>
              <a:t>liste de </a:t>
            </a:r>
            <a:r>
              <a:rPr lang="fr-FR" b="1"/>
              <a:t>contrôle</a:t>
            </a:r>
            <a:r>
              <a:rPr lang="fr-FR"/>
              <a:t> </a:t>
            </a:r>
            <a:r>
              <a:rPr lang="fr-FR" b="0" i="0" kern="1200">
                <a:solidFill>
                  <a:schemeClr val="tx1"/>
                </a:solidFill>
                <a:effectLst/>
              </a:rPr>
              <a:t>qui vous servira de guide </a:t>
            </a:r>
            <a:r>
              <a:rPr lang="fr-FR"/>
              <a:t>dès lors que vous travaillerez sur l'exercice </a:t>
            </a:r>
            <a:r>
              <a:rPr lang="fr-FR" b="0" i="0" kern="1200">
                <a:solidFill>
                  <a:schemeClr val="tx1"/>
                </a:solidFill>
                <a:effectLst/>
              </a:rPr>
              <a:t>;</a:t>
            </a:r>
            <a:endParaRPr lang="en-US" b="0" i="0" kern="1200">
              <a:solidFill>
                <a:srgbClr val="444444"/>
              </a:solidFill>
              <a:effectLst/>
            </a:endParaRPr>
          </a:p>
          <a:p>
            <a:pPr marL="342900" indent="-342900">
              <a:lnSpc>
                <a:spcPct val="114999"/>
              </a:lnSpc>
              <a:spcAft>
                <a:spcPts val="800"/>
              </a:spcAft>
              <a:buFont typeface="Symbol,Sans-Serif"/>
              <a:buChar char=""/>
            </a:pPr>
            <a:r>
              <a:rPr lang="fr-FR"/>
              <a:t>Vous avez également le </a:t>
            </a:r>
            <a:r>
              <a:rPr lang="fr-FR" b="0" i="0" kern="1200">
                <a:solidFill>
                  <a:schemeClr val="tx1"/>
                </a:solidFill>
                <a:effectLst/>
              </a:rPr>
              <a:t>document sur </a:t>
            </a:r>
            <a:r>
              <a:rPr lang="fr-FR" b="1" i="0" kern="1200">
                <a:solidFill>
                  <a:schemeClr val="tx1"/>
                </a:solidFill>
                <a:effectLst/>
              </a:rPr>
              <a:t>les</a:t>
            </a:r>
            <a:r>
              <a:rPr lang="fr-FR" b="1"/>
              <a:t> cadres d'analyse communs</a:t>
            </a:r>
            <a:r>
              <a:rPr lang="fr-FR"/>
              <a:t>, qui vous fournit une liste de facteurs, y compris des éléments sensibles au genre</a:t>
            </a:r>
            <a:r>
              <a:rPr lang="fr-FR" b="0" i="0" kern="1200">
                <a:solidFill>
                  <a:schemeClr val="tx1"/>
                </a:solidFill>
                <a:effectLst/>
              </a:rPr>
              <a:t>, qui </a:t>
            </a:r>
            <a:r>
              <a:rPr lang="fr-FR"/>
              <a:t>doivent être pris en considération lors de la planification </a:t>
            </a:r>
            <a:r>
              <a:rPr lang="fr-FR" b="0" i="0" kern="1200">
                <a:solidFill>
                  <a:schemeClr val="tx1"/>
                </a:solidFill>
                <a:effectLst/>
              </a:rPr>
              <a:t>des </a:t>
            </a:r>
            <a:r>
              <a:rPr lang="fr-FR"/>
              <a:t>opérations militaires</a:t>
            </a:r>
            <a:r>
              <a:rPr lang="fr-FR" b="0" i="0" kern="1200">
                <a:solidFill>
                  <a:schemeClr val="tx1"/>
                </a:solidFill>
                <a:effectLst/>
              </a:rPr>
              <a:t>.</a:t>
            </a:r>
            <a:r>
              <a:rPr lang="fr-FR"/>
              <a:t> </a:t>
            </a:r>
            <a:endParaRPr lang="en-US" b="0" i="0" kern="1200">
              <a:solidFill>
                <a:srgbClr val="444444"/>
              </a:solidFill>
              <a:effectLst/>
            </a:endParaRPr>
          </a:p>
          <a:p>
            <a:pPr>
              <a:lnSpc>
                <a:spcPct val="114999"/>
              </a:lnSpc>
              <a:spcAft>
                <a:spcPts val="800"/>
              </a:spcAft>
            </a:pPr>
            <a:endParaRPr lang="fr-FR" b="0" i="0" kern="1200">
              <a:solidFill>
                <a:srgbClr val="444444"/>
              </a:solidFill>
              <a:effectLst/>
              <a:ea typeface="+mn-ea"/>
              <a:cs typeface="+mn-cs"/>
            </a:endParaRPr>
          </a:p>
          <a:p>
            <a:pPr>
              <a:lnSpc>
                <a:spcPct val="114999"/>
              </a:lnSpc>
              <a:spcAft>
                <a:spcPts val="800"/>
              </a:spcAft>
            </a:pPr>
            <a:r>
              <a:rPr lang="fr-FR" b="0" i="0" kern="1200">
                <a:solidFill>
                  <a:schemeClr val="tx1"/>
                </a:solidFill>
                <a:effectLst/>
              </a:rPr>
              <a:t>Vous disposerez de</a:t>
            </a:r>
            <a:r>
              <a:rPr lang="fr-FR"/>
              <a:t> </a:t>
            </a:r>
            <a:r>
              <a:rPr lang="fr-FR" i="0" kern="1200">
                <a:solidFill>
                  <a:schemeClr val="tx1"/>
                </a:solidFill>
                <a:effectLst/>
              </a:rPr>
              <a:t>20 minutes</a:t>
            </a:r>
            <a:r>
              <a:rPr lang="fr-FR"/>
              <a:t> </a:t>
            </a:r>
            <a:r>
              <a:rPr lang="fr-FR" b="0" i="0" kern="1200">
                <a:solidFill>
                  <a:schemeClr val="tx1"/>
                </a:solidFill>
                <a:effectLst/>
              </a:rPr>
              <a:t>pour </a:t>
            </a:r>
            <a:r>
              <a:rPr lang="fr-FR"/>
              <a:t>examiner </a:t>
            </a:r>
            <a:r>
              <a:rPr lang="fr-FR" b="0" i="0" kern="1200">
                <a:solidFill>
                  <a:schemeClr val="tx1"/>
                </a:solidFill>
                <a:effectLst/>
              </a:rPr>
              <a:t>ces documents</a:t>
            </a:r>
            <a:r>
              <a:rPr lang="fr-FR"/>
              <a:t> et </a:t>
            </a:r>
            <a:r>
              <a:rPr lang="fr-FR" b="0" i="0" kern="1200">
                <a:solidFill>
                  <a:schemeClr val="tx1"/>
                </a:solidFill>
                <a:effectLst/>
              </a:rPr>
              <a:t>de</a:t>
            </a:r>
            <a:r>
              <a:rPr lang="fr-FR"/>
              <a:t> </a:t>
            </a:r>
            <a:r>
              <a:rPr lang="fr-FR" i="0" kern="1200">
                <a:solidFill>
                  <a:schemeClr val="tx1"/>
                </a:solidFill>
                <a:effectLst/>
              </a:rPr>
              <a:t>30 minutes</a:t>
            </a:r>
            <a:r>
              <a:rPr lang="fr-FR"/>
              <a:t> </a:t>
            </a:r>
            <a:r>
              <a:rPr lang="fr-FR" b="0" i="0" kern="1200">
                <a:solidFill>
                  <a:schemeClr val="tx1"/>
                </a:solidFill>
                <a:effectLst/>
              </a:rPr>
              <a:t>pour </a:t>
            </a:r>
            <a:r>
              <a:rPr lang="fr-FR"/>
              <a:t>le </a:t>
            </a:r>
            <a:r>
              <a:rPr lang="fr-FR" b="0" i="0" kern="1200">
                <a:solidFill>
                  <a:schemeClr val="tx1"/>
                </a:solidFill>
                <a:effectLst/>
              </a:rPr>
              <a:t>jeu de rôle.</a:t>
            </a:r>
            <a:endParaRPr lang="en-US">
              <a:solidFill>
                <a:srgbClr val="444444"/>
              </a:solidFill>
            </a:endParaRPr>
          </a:p>
          <a:p>
            <a:pPr>
              <a:lnSpc>
                <a:spcPct val="114999"/>
              </a:lnSpc>
              <a:spcAft>
                <a:spcPts val="800"/>
              </a:spcAft>
            </a:pPr>
            <a:r>
              <a:rPr lang="fr-FR"/>
              <a:t> </a:t>
            </a:r>
            <a:endParaRPr lang="en-US">
              <a:solidFill>
                <a:srgbClr val="444444"/>
              </a:solidFill>
            </a:endParaRPr>
          </a:p>
          <a:p>
            <a:pPr>
              <a:lnSpc>
                <a:spcPct val="114999"/>
              </a:lnSpc>
              <a:spcAft>
                <a:spcPts val="800"/>
              </a:spcAft>
            </a:pPr>
            <a:r>
              <a:rPr lang="fr-FR"/>
              <a:t>J'ai ajouté </a:t>
            </a:r>
            <a:r>
              <a:rPr lang="fr-FR" b="0" i="0" kern="1200">
                <a:solidFill>
                  <a:schemeClr val="tx1"/>
                </a:solidFill>
                <a:effectLst/>
              </a:rPr>
              <a:t>les informations clés de </a:t>
            </a:r>
            <a:r>
              <a:rPr lang="fr-FR"/>
              <a:t>l'exercice </a:t>
            </a:r>
            <a:r>
              <a:rPr lang="fr-FR" b="0" i="0" kern="1200">
                <a:solidFill>
                  <a:schemeClr val="tx1"/>
                </a:solidFill>
                <a:effectLst/>
              </a:rPr>
              <a:t>dans les </a:t>
            </a:r>
            <a:r>
              <a:rPr lang="fr-FR"/>
              <a:t>prochaines </a:t>
            </a:r>
            <a:r>
              <a:rPr lang="fr-FR" b="0" i="0" kern="1200">
                <a:solidFill>
                  <a:schemeClr val="tx1"/>
                </a:solidFill>
                <a:effectLst/>
              </a:rPr>
              <a:t>diapositives.</a:t>
            </a:r>
            <a:endParaRPr lang="en-US">
              <a:solidFill>
                <a:srgbClr val="444444"/>
              </a:solidFill>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7482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buNone/>
            </a:pPr>
            <a:r>
              <a:rPr lang="fr-FR" sz="1200" b="1"/>
              <a:t>Message clé : </a:t>
            </a:r>
            <a:r>
              <a:rPr lang="fr-FR"/>
              <a:t>Présenter</a:t>
            </a:r>
            <a:r>
              <a:rPr lang="fr-FR" sz="1200"/>
              <a:t> le scénario.</a:t>
            </a:r>
          </a:p>
          <a:p>
            <a:pPr>
              <a:buNone/>
            </a:pPr>
            <a:endParaRPr lang="fr-FR" sz="1200"/>
          </a:p>
          <a:p>
            <a:pPr>
              <a:buNone/>
            </a:pPr>
            <a:r>
              <a:rPr lang="fr-FR" sz="1200"/>
              <a:t>Il s'agit du cadre de l'étude de cas. Vous n'êtes pas obligé de le lire tout de suite. Je vous donnerai le temps de le lire dans quelques minutes.</a:t>
            </a:r>
          </a:p>
          <a:p>
            <a:pPr>
              <a:buNone/>
            </a:pPr>
            <a:endParaRPr lang="fr-FR" sz="1200"/>
          </a:p>
          <a:p>
            <a:pPr marL="0" marR="0" lvl="0" indent="0" algn="l" defTabSz="914400" rtl="0" eaLnBrk="1" fontAlgn="auto" latinLnBrk="0" hangingPunct="1">
              <a:lnSpc>
                <a:spcPct val="100000"/>
              </a:lnSpc>
              <a:spcBef>
                <a:spcPts val="0"/>
              </a:spcBef>
              <a:spcAft>
                <a:spcPts val="0"/>
              </a:spcAft>
              <a:buClrTx/>
              <a:buSzTx/>
              <a:buFontTx/>
              <a:buNone/>
              <a:tabLst/>
              <a:defRPr/>
            </a:pPr>
            <a:r>
              <a:rPr lang="fr-FR"/>
              <a:t>Vous avez été nommé commandant de bataillon d'infanterie et souhaitez créer un environnement de travail favorable pour toutes les troupes.</a:t>
            </a:r>
          </a:p>
          <a:p>
            <a:pPr>
              <a:buNone/>
            </a:pPr>
            <a:endParaRPr lang="en-GB"/>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5</a:t>
            </a:fld>
            <a:endParaRPr lang="en-GB"/>
          </a:p>
        </p:txBody>
      </p:sp>
    </p:spTree>
    <p:extLst>
      <p:ext uri="{BB962C8B-B14F-4D97-AF65-F5344CB8AC3E}">
        <p14:creationId xmlns:p14="http://schemas.microsoft.com/office/powerpoint/2010/main" val="859434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800"/>
              <a:t>Il s'agit de la suite du cadre.</a:t>
            </a: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6</a:t>
            </a:fld>
            <a:endParaRPr lang="fr-FR"/>
          </a:p>
        </p:txBody>
      </p:sp>
    </p:spTree>
    <p:extLst>
      <p:ext uri="{BB962C8B-B14F-4D97-AF65-F5344CB8AC3E}">
        <p14:creationId xmlns:p14="http://schemas.microsoft.com/office/powerpoint/2010/main" val="648341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kern="1200">
                <a:solidFill>
                  <a:schemeClr val="tx1"/>
                </a:solidFill>
                <a:effectLst/>
              </a:rPr>
              <a:t>Avant de commencer notre tâche, j’aimerais d’abord passer brièvement en revue les valeurs et comportements fondamentaux des Nations Unies. Ce sont des valeurs et des comportements clés que toute personne travaillant pour les Nations Unies – y compris les Casques bleus – est censée respecter et incarner en tout temps.</a:t>
            </a:r>
            <a:endParaRPr lang="en-US" kern="1200">
              <a:solidFill>
                <a:srgbClr val="444444"/>
              </a:solidFill>
              <a:effectLst/>
            </a:endParaRPr>
          </a:p>
          <a:p>
            <a:r>
              <a:rPr lang="fr-FR" kern="1200">
                <a:solidFill>
                  <a:schemeClr val="tx1"/>
                </a:solidFill>
                <a:effectLst/>
              </a:rPr>
              <a:t> </a:t>
            </a:r>
            <a:endParaRPr lang="en-US" kern="1200">
              <a:solidFill>
                <a:srgbClr val="444444"/>
              </a:solidFill>
              <a:effectLst/>
            </a:endParaRPr>
          </a:p>
          <a:p>
            <a:r>
              <a:rPr lang="fr-FR" b="1" kern="1200">
                <a:solidFill>
                  <a:schemeClr val="tx1"/>
                </a:solidFill>
                <a:effectLst/>
              </a:rPr>
              <a:t>Alors, selon vous, quelles sont les valeurs fondamentales des Nations Unies ?</a:t>
            </a:r>
            <a:r>
              <a:rPr lang="fr-FR" b="1"/>
              <a:t> </a:t>
            </a:r>
            <a:r>
              <a:rPr lang="fr-FR" i="1" kern="1200">
                <a:solidFill>
                  <a:schemeClr val="tx1"/>
                </a:solidFill>
                <a:effectLst/>
              </a:rPr>
              <a:t>(Posez brièvement la question aux participants. Notez les idées sur un tableau.)</a:t>
            </a:r>
            <a:endParaRPr lang="en-US" kern="1200">
              <a:solidFill>
                <a:srgbClr val="444444"/>
              </a:solidFill>
              <a:effectLst/>
            </a:endParaRPr>
          </a:p>
          <a:p>
            <a:r>
              <a:rPr lang="fr-FR" kern="1200">
                <a:solidFill>
                  <a:schemeClr val="tx1"/>
                </a:solidFill>
                <a:effectLst/>
              </a:rPr>
              <a:t> </a:t>
            </a:r>
            <a:endParaRPr lang="en-US" kern="1200">
              <a:solidFill>
                <a:srgbClr val="444444"/>
              </a:solidFill>
              <a:effectLst/>
            </a:endParaRPr>
          </a:p>
          <a:p>
            <a:r>
              <a:rPr lang="fr-FR" kern="1200">
                <a:solidFill>
                  <a:schemeClr val="tx1"/>
                </a:solidFill>
                <a:effectLst/>
              </a:rPr>
              <a:t>Très bien, voyons maintenant si vous avez vu juste.</a:t>
            </a:r>
            <a:endParaRPr lang="en-US" kern="1200">
              <a:solidFill>
                <a:srgbClr val="444444"/>
              </a:solidFill>
              <a:effectLst/>
            </a:endParaRPr>
          </a:p>
          <a:p>
            <a:r>
              <a:rPr lang="fr-FR" kern="1200">
                <a:solidFill>
                  <a:schemeClr val="tx1"/>
                </a:solidFill>
                <a:effectLst/>
              </a:rPr>
              <a:t> </a:t>
            </a:r>
            <a:endParaRPr lang="en-US" kern="1200">
              <a:solidFill>
                <a:srgbClr val="444444"/>
              </a:solidFill>
              <a:effectLst/>
            </a:endParaRPr>
          </a:p>
          <a:p>
            <a:r>
              <a:rPr lang="fr-FR" kern="1200">
                <a:solidFill>
                  <a:schemeClr val="tx1"/>
                </a:solidFill>
                <a:effectLst/>
              </a:rPr>
              <a:t>Les Nations Unies ont </a:t>
            </a:r>
            <a:r>
              <a:rPr lang="fr-FR" b="1" kern="1200">
                <a:solidFill>
                  <a:schemeClr val="tx1"/>
                </a:solidFill>
                <a:effectLst/>
              </a:rPr>
              <a:t>quatre valeurs fondamentales</a:t>
            </a:r>
            <a:r>
              <a:rPr lang="fr-FR" kern="1200">
                <a:solidFill>
                  <a:schemeClr val="tx1"/>
                </a:solidFill>
                <a:effectLst/>
              </a:rPr>
              <a:t> :</a:t>
            </a:r>
            <a:r>
              <a:rPr lang="fr-FR"/>
              <a:t> </a:t>
            </a:r>
            <a:r>
              <a:rPr lang="fr-FR" b="1" kern="1200">
                <a:solidFill>
                  <a:schemeClr val="tx1"/>
                </a:solidFill>
                <a:effectLst/>
              </a:rPr>
              <a:t>l’inclusion, l’intégrité, l’humilité et l’humanité.</a:t>
            </a:r>
            <a:endParaRPr lang="en-US" kern="1200">
              <a:solidFill>
                <a:srgbClr val="444444"/>
              </a:solidFill>
              <a:effectLst/>
            </a:endParaRPr>
          </a:p>
          <a:p>
            <a:pPr lvl="0"/>
            <a:endParaRPr lang="fr-FR" kern="1200">
              <a:solidFill>
                <a:srgbClr val="444444"/>
              </a:solidFill>
              <a:effectLst/>
              <a:ea typeface="+mn-ea"/>
              <a:cs typeface="+mn-cs"/>
            </a:endParaRPr>
          </a:p>
          <a:p>
            <a:pPr marL="171450" lvl="0" indent="-171450">
              <a:buFont typeface="Arial,Sans-Serif"/>
              <a:buChar char="•"/>
            </a:pPr>
            <a:r>
              <a:rPr lang="fr-FR" b="1" kern="1200">
                <a:solidFill>
                  <a:schemeClr val="tx1"/>
                </a:solidFill>
                <a:effectLst/>
              </a:rPr>
              <a:t>L’inclusion</a:t>
            </a:r>
            <a:r>
              <a:rPr lang="fr-FR" kern="1200">
                <a:solidFill>
                  <a:schemeClr val="tx1"/>
                </a:solidFill>
                <a:effectLst/>
              </a:rPr>
              <a:t> signifie que nous valorisons et respectons les différences et la diversité, et que nous nous opposons activement à tous les types de préjugés et de discriminations.</a:t>
            </a:r>
            <a:endParaRPr lang="en-US" kern="1200">
              <a:solidFill>
                <a:srgbClr val="444444"/>
              </a:solidFill>
              <a:effectLst/>
            </a:endParaRPr>
          </a:p>
          <a:p>
            <a:pPr marL="171450" lvl="0" indent="-171450">
              <a:buFont typeface="Arial,Sans-Serif"/>
              <a:buChar char="•"/>
            </a:pPr>
            <a:r>
              <a:rPr lang="fr-FR" b="1" kern="1200">
                <a:solidFill>
                  <a:schemeClr val="tx1"/>
                </a:solidFill>
                <a:effectLst/>
              </a:rPr>
              <a:t>L’intégrité</a:t>
            </a:r>
            <a:r>
              <a:rPr lang="fr-FR" kern="1200">
                <a:solidFill>
                  <a:schemeClr val="tx1"/>
                </a:solidFill>
                <a:effectLst/>
              </a:rPr>
              <a:t>, c’est respecter les normes de conduite des Nations Unies dans tout ce que nous faisons.</a:t>
            </a:r>
            <a:endParaRPr lang="en-US" kern="1200">
              <a:solidFill>
                <a:srgbClr val="444444"/>
              </a:solidFill>
              <a:effectLst/>
            </a:endParaRPr>
          </a:p>
          <a:p>
            <a:pPr marL="171450" indent="-171450">
              <a:buFont typeface="Arial,Sans-Serif"/>
              <a:buChar char="•"/>
            </a:pPr>
            <a:r>
              <a:rPr lang="fr-FR" b="1" kern="1200">
                <a:solidFill>
                  <a:schemeClr val="tx1"/>
                </a:solidFill>
                <a:effectLst/>
              </a:rPr>
              <a:t>L’humilité</a:t>
            </a:r>
            <a:r>
              <a:rPr lang="fr-FR" kern="1200">
                <a:solidFill>
                  <a:schemeClr val="tx1"/>
                </a:solidFill>
                <a:effectLst/>
              </a:rPr>
              <a:t> consiste à valoriser les compétences, les connaissances et l’expérience des autres, </a:t>
            </a:r>
            <a:r>
              <a:rPr lang="fr-FR"/>
              <a:t>et </a:t>
            </a:r>
            <a:r>
              <a:rPr lang="fr-FR" kern="1200">
                <a:solidFill>
                  <a:schemeClr val="tx1"/>
                </a:solidFill>
                <a:effectLst/>
              </a:rPr>
              <a:t>reconnaître qu’aucun individu ne détient toutes les réponses,</a:t>
            </a:r>
            <a:r>
              <a:rPr lang="fr-FR"/>
              <a:t> ainsi que</a:t>
            </a:r>
            <a:r>
              <a:rPr lang="fr-FR" kern="1200">
                <a:solidFill>
                  <a:schemeClr val="tx1"/>
                </a:solidFill>
                <a:effectLst/>
              </a:rPr>
              <a:t> s’engager à défendre les droits humains et la dignité de chacun.</a:t>
            </a:r>
            <a:endParaRPr lang="en-US" kern="1200">
              <a:solidFill>
                <a:srgbClr val="444444"/>
              </a:solidFill>
              <a:effectLst/>
            </a:endParaRPr>
          </a:p>
          <a:p>
            <a:pPr marL="171450" lvl="0" indent="-171450">
              <a:buFont typeface="Arial,Sans-Serif"/>
              <a:buChar char="•"/>
            </a:pPr>
            <a:r>
              <a:rPr lang="fr-FR" kern="1200">
                <a:solidFill>
                  <a:schemeClr val="tx1"/>
                </a:solidFill>
                <a:effectLst/>
              </a:rPr>
              <a:t>Enfin, </a:t>
            </a:r>
            <a:r>
              <a:rPr lang="fr-FR" b="1" kern="1200">
                <a:solidFill>
                  <a:schemeClr val="tx1"/>
                </a:solidFill>
                <a:effectLst/>
              </a:rPr>
              <a:t>l’humanité</a:t>
            </a:r>
            <a:r>
              <a:rPr lang="fr-FR" kern="1200">
                <a:solidFill>
                  <a:schemeClr val="tx1"/>
                </a:solidFill>
                <a:effectLst/>
              </a:rPr>
              <a:t>, c’est notre engagement à défendre les droits humains et la dignité pour tous.</a:t>
            </a:r>
            <a:endParaRPr lang="en-US" kern="1200">
              <a:solidFill>
                <a:srgbClr val="444444"/>
              </a:solidFill>
              <a:effectLst/>
            </a:endParaRPr>
          </a:p>
          <a:p>
            <a:endParaRPr lang="fr-FR" kern="1200">
              <a:solidFill>
                <a:srgbClr val="444444"/>
              </a:solidFill>
              <a:effectLst/>
              <a:ea typeface="+mn-ea"/>
              <a:cs typeface="+mn-cs"/>
            </a:endParaRPr>
          </a:p>
          <a:p>
            <a:r>
              <a:rPr lang="fr-FR" kern="1200">
                <a:solidFill>
                  <a:schemeClr val="tx1"/>
                </a:solidFill>
                <a:effectLst/>
              </a:rPr>
              <a:t>Il existe également </a:t>
            </a:r>
            <a:r>
              <a:rPr lang="fr-FR" b="1" kern="1200">
                <a:solidFill>
                  <a:schemeClr val="tx1"/>
                </a:solidFill>
                <a:effectLst/>
              </a:rPr>
              <a:t>cinq comportements fondamentaux</a:t>
            </a:r>
            <a:r>
              <a:rPr lang="fr-FR" kern="1200">
                <a:solidFill>
                  <a:schemeClr val="tx1"/>
                </a:solidFill>
                <a:effectLst/>
              </a:rPr>
              <a:t> qui visent à aider les Nations Unies à remplir efficacement leur mandat</a:t>
            </a:r>
            <a:r>
              <a:rPr lang="fr-FR"/>
              <a:t>. Ce sont les suivants</a:t>
            </a:r>
            <a:r>
              <a:rPr lang="fr-FR" kern="1200">
                <a:solidFill>
                  <a:schemeClr val="tx1"/>
                </a:solidFill>
                <a:effectLst/>
              </a:rPr>
              <a:t> :</a:t>
            </a:r>
            <a:r>
              <a:rPr lang="fr-FR"/>
              <a:t> créer </a:t>
            </a:r>
            <a:r>
              <a:rPr lang="fr-FR" kern="1200">
                <a:solidFill>
                  <a:schemeClr val="tx1"/>
                </a:solidFill>
                <a:effectLst/>
              </a:rPr>
              <a:t>des liens et collaborer</a:t>
            </a:r>
            <a:r>
              <a:rPr lang="fr-FR"/>
              <a:t>, analyser </a:t>
            </a:r>
            <a:r>
              <a:rPr lang="fr-FR" kern="1200">
                <a:solidFill>
                  <a:schemeClr val="tx1"/>
                </a:solidFill>
                <a:effectLst/>
              </a:rPr>
              <a:t>et planifier</a:t>
            </a:r>
            <a:r>
              <a:rPr lang="fr-FR"/>
              <a:t>, obtenir </a:t>
            </a:r>
            <a:r>
              <a:rPr lang="fr-FR" kern="1200">
                <a:solidFill>
                  <a:schemeClr val="tx1"/>
                </a:solidFill>
                <a:effectLst/>
              </a:rPr>
              <a:t>des résultats avec un impact positif</a:t>
            </a:r>
            <a:r>
              <a:rPr lang="fr-FR"/>
              <a:t>, apprendre </a:t>
            </a:r>
            <a:r>
              <a:rPr lang="fr-FR" kern="1200">
                <a:solidFill>
                  <a:schemeClr val="tx1"/>
                </a:solidFill>
                <a:effectLst/>
              </a:rPr>
              <a:t>et se développer</a:t>
            </a:r>
            <a:r>
              <a:rPr lang="fr-FR"/>
              <a:t>, et s’adapter </a:t>
            </a:r>
            <a:r>
              <a:rPr lang="fr-FR" kern="1200">
                <a:solidFill>
                  <a:schemeClr val="tx1"/>
                </a:solidFill>
                <a:effectLst/>
              </a:rPr>
              <a:t>et innover</a:t>
            </a:r>
            <a:r>
              <a:rPr lang="fr-FR"/>
              <a:t>.</a:t>
            </a:r>
            <a:endParaRPr lang="en-US">
              <a:solidFill>
                <a:srgbClr val="444444"/>
              </a:solidFill>
            </a:endParaRPr>
          </a:p>
          <a:p>
            <a:pPr lvl="0"/>
            <a:endParaRPr lang="en-US" kern="1200">
              <a:solidFill>
                <a:srgbClr val="444444"/>
              </a:solidFill>
              <a:effectLst/>
              <a:ea typeface="+mn-ea"/>
              <a:cs typeface="+mn-cs"/>
            </a:endParaRPr>
          </a:p>
          <a:p>
            <a:pPr marL="171450" lvl="0" indent="-171450">
              <a:buFont typeface="Arial,Sans-Serif"/>
              <a:buChar char="•"/>
            </a:pPr>
            <a:r>
              <a:rPr lang="fr-FR" b="1" kern="1200">
                <a:solidFill>
                  <a:schemeClr val="tx1"/>
                </a:solidFill>
                <a:effectLst/>
              </a:rPr>
              <a:t>Créer des liens et collaborer</a:t>
            </a:r>
            <a:r>
              <a:rPr lang="fr-FR" kern="1200">
                <a:solidFill>
                  <a:schemeClr val="tx1"/>
                </a:solidFill>
                <a:effectLst/>
              </a:rPr>
              <a:t> signifie investir du temps et des efforts pour établir des partenariats de confiance.</a:t>
            </a:r>
            <a:endParaRPr lang="en-US" kern="1200">
              <a:solidFill>
                <a:srgbClr val="444444"/>
              </a:solidFill>
              <a:effectLst/>
            </a:endParaRPr>
          </a:p>
          <a:p>
            <a:pPr marL="171450" lvl="0" indent="-171450">
              <a:buFont typeface="Arial,Sans-Serif"/>
              <a:buChar char="•"/>
            </a:pPr>
            <a:r>
              <a:rPr lang="fr-FR" b="1" kern="1200">
                <a:solidFill>
                  <a:schemeClr val="tx1"/>
                </a:solidFill>
                <a:effectLst/>
              </a:rPr>
              <a:t>Analyser et planifier</a:t>
            </a:r>
            <a:r>
              <a:rPr lang="fr-FR" kern="1200">
                <a:solidFill>
                  <a:schemeClr val="tx1"/>
                </a:solidFill>
                <a:effectLst/>
              </a:rPr>
              <a:t> consiste à s’assurer que notre travail repose sur une base de données solide, recueillie à partir de sources variées.</a:t>
            </a:r>
            <a:endParaRPr lang="en-US" kern="1200">
              <a:solidFill>
                <a:srgbClr val="444444"/>
              </a:solidFill>
              <a:effectLst/>
            </a:endParaRPr>
          </a:p>
          <a:p>
            <a:pPr marL="171450" lvl="0" indent="-171450">
              <a:buFont typeface="Arial,Sans-Serif"/>
              <a:buChar char="•"/>
            </a:pPr>
            <a:r>
              <a:rPr lang="fr-FR" b="1" kern="1200">
                <a:solidFill>
                  <a:schemeClr val="tx1"/>
                </a:solidFill>
                <a:effectLst/>
              </a:rPr>
              <a:t>Obtenir des résultats avec un impact positif</a:t>
            </a:r>
            <a:r>
              <a:rPr lang="fr-FR" kern="1200">
                <a:solidFill>
                  <a:schemeClr val="tx1"/>
                </a:solidFill>
                <a:effectLst/>
              </a:rPr>
              <a:t>, c’est se tenir responsable de livrer des résultats qui font une réelle différence pour les personnes et les causes que nous servons.</a:t>
            </a:r>
            <a:endParaRPr lang="en-US" kern="1200">
              <a:solidFill>
                <a:srgbClr val="444444"/>
              </a:solidFill>
              <a:effectLst/>
            </a:endParaRPr>
          </a:p>
          <a:p>
            <a:pPr marL="171450" lvl="0" indent="-171450">
              <a:buFont typeface="Arial,Sans-Serif"/>
              <a:buChar char="•"/>
            </a:pPr>
            <a:r>
              <a:rPr lang="fr-FR" b="1" kern="1200">
                <a:solidFill>
                  <a:schemeClr val="tx1"/>
                </a:solidFill>
                <a:effectLst/>
              </a:rPr>
              <a:t>Apprendre et se développer</a:t>
            </a:r>
            <a:r>
              <a:rPr lang="fr-FR" kern="1200">
                <a:solidFill>
                  <a:schemeClr val="tx1"/>
                </a:solidFill>
                <a:effectLst/>
              </a:rPr>
              <a:t>, c’est tirer des leçons de nos erreurs.</a:t>
            </a:r>
            <a:endParaRPr lang="en-US" kern="1200">
              <a:solidFill>
                <a:srgbClr val="444444"/>
              </a:solidFill>
              <a:effectLst/>
            </a:endParaRPr>
          </a:p>
          <a:p>
            <a:pPr marL="171450" lvl="0" indent="-171450">
              <a:buFont typeface="Arial,Sans-Serif"/>
              <a:buChar char="•"/>
            </a:pPr>
            <a:r>
              <a:rPr lang="fr-FR" b="1" kern="1200">
                <a:solidFill>
                  <a:schemeClr val="tx1"/>
                </a:solidFill>
                <a:effectLst/>
              </a:rPr>
              <a:t>S’adapter et innover</a:t>
            </a:r>
            <a:r>
              <a:rPr lang="fr-FR" kern="1200">
                <a:solidFill>
                  <a:schemeClr val="tx1"/>
                </a:solidFill>
                <a:effectLst/>
              </a:rPr>
              <a:t>, c’est accueillir favorablement les nouvelles idées.</a:t>
            </a:r>
            <a:endParaRPr lang="en-US" kern="1200">
              <a:solidFill>
                <a:srgbClr val="444444"/>
              </a:solidFill>
              <a:effectLst/>
            </a:endParaRPr>
          </a:p>
          <a:p>
            <a:r>
              <a:rPr lang="fr-FR" b="0" kern="1200">
                <a:solidFill>
                  <a:schemeClr val="tx1"/>
                </a:solidFill>
                <a:effectLst/>
              </a:rPr>
              <a:t> </a:t>
            </a:r>
            <a:endParaRPr lang="en-US" b="0" kern="1200">
              <a:solidFill>
                <a:srgbClr val="444444"/>
              </a:solidFill>
              <a:effectLst/>
            </a:endParaRPr>
          </a:p>
          <a:p>
            <a:r>
              <a:rPr lang="fr-FR" b="0" i="0" kern="1200">
                <a:solidFill>
                  <a:schemeClr val="tx1"/>
                </a:solidFill>
                <a:effectLst/>
              </a:rPr>
              <a:t>Pendant la mission, souvenez-vous de toujours suivre ces valeurs et comportements.</a:t>
            </a:r>
            <a:endParaRPr lang="en-US" b="0" i="0" kern="1200">
              <a:solidFill>
                <a:srgbClr val="444444"/>
              </a:solidFill>
              <a:effectLst/>
            </a:endParaRPr>
          </a:p>
          <a:p>
            <a:endParaRPr lang="fr-FR">
              <a:solidFill>
                <a:srgbClr val="444444"/>
              </a:solidFill>
            </a:endParaRPr>
          </a:p>
          <a:p>
            <a:r>
              <a:rPr lang="fr-FR" b="0" i="0" kern="1200">
                <a:solidFill>
                  <a:schemeClr val="tx1"/>
                </a:solidFill>
                <a:effectLst/>
              </a:rPr>
              <a:t>Dans l’exercice que nous allons bientôt réaliser, veillez à vous référer à ces valeurs et comportements et à les intégrer autant que possible dans votre travail et vos actions.</a:t>
            </a:r>
            <a:endParaRPr lang="en-US">
              <a:solidFill>
                <a:srgbClr val="444444"/>
              </a:solidFill>
            </a:endParaRPr>
          </a:p>
          <a:p>
            <a:endParaRPr lang="en-US" b="0" i="0" kern="1200">
              <a:solidFill>
                <a:srgbClr val="444444"/>
              </a:solidFill>
              <a:effectLst/>
              <a:ea typeface="+mn-ea"/>
              <a:cs typeface="+mn-cs"/>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7</a:t>
            </a:fld>
            <a:endParaRPr lang="en-GB"/>
          </a:p>
        </p:txBody>
      </p:sp>
    </p:spTree>
    <p:extLst>
      <p:ext uri="{BB962C8B-B14F-4D97-AF65-F5344CB8AC3E}">
        <p14:creationId xmlns:p14="http://schemas.microsoft.com/office/powerpoint/2010/main" val="1674965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i="0" kern="1200">
                <a:solidFill>
                  <a:schemeClr val="tx1"/>
                </a:solidFill>
                <a:effectLst/>
                <a:latin typeface="+mn-lt"/>
                <a:ea typeface="+mn-ea"/>
                <a:cs typeface="+mn-cs"/>
              </a:rPr>
              <a:t>Message clé : </a:t>
            </a:r>
            <a:r>
              <a:rPr lang="fr-FR" sz="1200" b="0" i="0" kern="1200">
                <a:solidFill>
                  <a:schemeClr val="tx1"/>
                </a:solidFill>
                <a:effectLst/>
                <a:latin typeface="+mn-lt"/>
                <a:ea typeface="+mn-ea"/>
                <a:cs typeface="+mn-cs"/>
              </a:rPr>
              <a:t>Présenter la tâche à accomplir.</a:t>
            </a:r>
          </a:p>
          <a:p>
            <a:endParaRPr lang="fr-FR" sz="1200" b="0" i="0" kern="1200">
              <a:solidFill>
                <a:schemeClr val="tx1"/>
              </a:solidFill>
              <a:effectLst/>
              <a:latin typeface="+mn-lt"/>
              <a:ea typeface="+mn-ea"/>
              <a:cs typeface="+mn-cs"/>
            </a:endParaRPr>
          </a:p>
          <a:p>
            <a:r>
              <a:rPr lang="fr-FR" sz="1200" b="0" i="0" kern="1200">
                <a:solidFill>
                  <a:schemeClr val="tx1"/>
                </a:solidFill>
                <a:effectLst/>
                <a:latin typeface="+mn-lt"/>
                <a:ea typeface="+mn-ea"/>
                <a:cs typeface="+mn-cs"/>
              </a:rPr>
              <a:t>En fonction du contexte, vous devrez accomplir une tâche spécifique, qui est détaillée ici.</a:t>
            </a:r>
          </a:p>
          <a:p>
            <a:endParaRPr lang="fr-FR"/>
          </a:p>
          <a:p>
            <a:r>
              <a:rPr lang="fr-FR" sz="1200" b="0" i="0" kern="1200">
                <a:solidFill>
                  <a:schemeClr val="tx1"/>
                </a:solidFill>
                <a:effectLst/>
                <a:latin typeface="+mn-lt"/>
                <a:ea typeface="+mn-ea"/>
                <a:cs typeface="+mn-cs"/>
              </a:rPr>
              <a:t>Un rôle précis, accompagné d’instructions, sera attribué à chacun d’entre vous.</a:t>
            </a:r>
            <a:r>
              <a:rPr lang="fr-FR"/>
              <a:t> </a:t>
            </a:r>
            <a:r>
              <a:rPr lang="fr-FR" sz="1200" b="0" i="0" kern="1200">
                <a:solidFill>
                  <a:schemeClr val="tx1"/>
                </a:solidFill>
                <a:effectLst/>
                <a:latin typeface="+mn-lt"/>
                <a:ea typeface="+mn-ea"/>
                <a:cs typeface="+mn-cs"/>
              </a:rPr>
              <a:t>Vous jouerez ensuite ce rôle dans le cadre de l’exercice de simulation.</a:t>
            </a:r>
            <a:endParaRPr lang="fr-FR" sz="1200" b="0" i="0" kern="1200">
              <a:solidFill>
                <a:schemeClr val="tx1"/>
              </a:solidFill>
              <a:effectLst/>
              <a:latin typeface="+mn-lt"/>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54576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pPr>
            <a:r>
              <a:rPr lang="fr-FR" b="1" kern="100">
                <a:effectLst/>
              </a:rPr>
              <a:t>Message clé : </a:t>
            </a:r>
            <a:r>
              <a:rPr lang="fr-FR" kern="100">
                <a:effectLst/>
              </a:rPr>
              <a:t>Présenter l’aperçu des </a:t>
            </a:r>
            <a:r>
              <a:rPr lang="fr-FR" kern="100"/>
              <a:t>rôles qui</a:t>
            </a:r>
            <a:r>
              <a:rPr lang="fr-FR" kern="100">
                <a:effectLst/>
              </a:rPr>
              <a:t> seront </a:t>
            </a:r>
            <a:r>
              <a:rPr lang="fr-FR" kern="100"/>
              <a:t>joués</a:t>
            </a:r>
            <a:r>
              <a:rPr lang="fr-FR" kern="100">
                <a:effectLst/>
              </a:rPr>
              <a:t> dans l’exercice de simulation.</a:t>
            </a:r>
            <a:endParaRPr lang="en-US" kern="100">
              <a:solidFill>
                <a:srgbClr val="444444"/>
              </a:solidFill>
              <a:effectLst/>
            </a:endParaRPr>
          </a:p>
          <a:p>
            <a:pPr marL="0" marR="0">
              <a:lnSpc>
                <a:spcPct val="114999"/>
              </a:lnSpc>
              <a:spcAft>
                <a:spcPts val="800"/>
              </a:spcAft>
              <a:buNone/>
            </a:pPr>
            <a:endParaRPr lang="en-US" kern="100">
              <a:solidFill>
                <a:srgbClr val="444444"/>
              </a:solidFill>
              <a:effectLst/>
            </a:endParaRPr>
          </a:p>
          <a:p>
            <a:pPr>
              <a:lnSpc>
                <a:spcPct val="114999"/>
              </a:lnSpc>
              <a:spcAft>
                <a:spcPts val="800"/>
              </a:spcAft>
            </a:pPr>
            <a:r>
              <a:rPr lang="fr-FR" kern="100">
                <a:effectLst/>
              </a:rPr>
              <a:t>Voici les rôles inclus dans l’exercice de simulation. J’attribuerai un de ses </a:t>
            </a:r>
            <a:r>
              <a:rPr lang="fr-FR" kern="100"/>
              <a:t>rôles à </a:t>
            </a:r>
            <a:r>
              <a:rPr lang="fr-FR" kern="100">
                <a:effectLst/>
              </a:rPr>
              <a:t>chacun </a:t>
            </a:r>
            <a:r>
              <a:rPr lang="fr-FR" kern="100"/>
              <a:t>d'entre </a:t>
            </a:r>
            <a:r>
              <a:rPr lang="fr-FR" kern="100">
                <a:effectLst/>
              </a:rPr>
              <a:t>vous. </a:t>
            </a:r>
            <a:r>
              <a:rPr lang="fr-FR" i="1" kern="100">
                <a:effectLst/>
              </a:rPr>
              <a:t>(Distribuer les descriptions de rôle.)</a:t>
            </a:r>
            <a:endParaRPr lang="en-US" kern="100">
              <a:solidFill>
                <a:srgbClr val="444444"/>
              </a:solidFill>
              <a:effectLst/>
            </a:endParaRPr>
          </a:p>
          <a:p>
            <a:pPr>
              <a:lnSpc>
                <a:spcPct val="114999"/>
              </a:lnSpc>
              <a:spcAft>
                <a:spcPts val="800"/>
              </a:spcAft>
            </a:pPr>
            <a:endParaRPr lang="fr-FR" kern="100">
              <a:solidFill>
                <a:srgbClr val="444444"/>
              </a:solidFill>
            </a:endParaRPr>
          </a:p>
          <a:p>
            <a:r>
              <a:rPr lang="fr-FR" kern="100">
                <a:effectLst/>
              </a:rPr>
              <a:t>Vous avez désormais </a:t>
            </a:r>
            <a:r>
              <a:rPr lang="fr-FR" kern="100" err="1"/>
              <a:t>tous·tes</a:t>
            </a:r>
            <a:r>
              <a:rPr lang="fr-FR" kern="100"/>
              <a:t> un rôle</a:t>
            </a:r>
            <a:r>
              <a:rPr lang="fr-FR" kern="100">
                <a:effectLst/>
              </a:rPr>
              <a:t>. Je vous donnerai </a:t>
            </a:r>
            <a:r>
              <a:rPr lang="fr-FR" kern="100"/>
              <a:t>le temps de le lire dans </a:t>
            </a:r>
            <a:r>
              <a:rPr lang="fr-FR" kern="100">
                <a:effectLst/>
              </a:rPr>
              <a:t>quelques minutes.</a:t>
            </a:r>
            <a:endParaRPr lang="en-US" kern="100">
              <a:solidFill>
                <a:srgbClr val="444444"/>
              </a:solidFill>
              <a:effectLst/>
            </a:endParaRPr>
          </a:p>
          <a:p>
            <a:pPr marL="0" marR="0">
              <a:lnSpc>
                <a:spcPct val="114999"/>
              </a:lnSpc>
              <a:spcAft>
                <a:spcPts val="800"/>
              </a:spcAft>
              <a:buNone/>
            </a:pPr>
            <a:endParaRPr lang="en-US" kern="100">
              <a:solidFill>
                <a:srgbClr val="444444"/>
              </a:solidFill>
              <a:effectLst/>
            </a:endParaRPr>
          </a:p>
          <a:p>
            <a:pPr>
              <a:lnSpc>
                <a:spcPct val="114999"/>
              </a:lnSpc>
              <a:spcAft>
                <a:spcPts val="800"/>
              </a:spcAft>
            </a:pPr>
            <a:r>
              <a:rPr lang="fr-FR" kern="100">
                <a:effectLst/>
              </a:rPr>
              <a:t>Vous remarquerez que chaque rôle est soit un homme, soit une femme. Vous </a:t>
            </a:r>
            <a:r>
              <a:rPr lang="fr-FR" kern="100"/>
              <a:t>devez </a:t>
            </a:r>
            <a:r>
              <a:rPr lang="fr-FR" kern="100">
                <a:effectLst/>
              </a:rPr>
              <a:t>jouer le rôle indiqué dans vos instructions de rôle et NON votre propre identité de genre, à l’exception des “</a:t>
            </a:r>
            <a:r>
              <a:rPr lang="fr-FR" kern="100" err="1"/>
              <a:t>observateur·rices</a:t>
            </a:r>
            <a:r>
              <a:rPr lang="fr-FR" kern="100">
                <a:effectLst/>
              </a:rPr>
              <a:t>”. Les </a:t>
            </a:r>
            <a:r>
              <a:rPr lang="fr-FR" kern="100" err="1"/>
              <a:t>observateur·rices</a:t>
            </a:r>
            <a:r>
              <a:rPr lang="fr-FR" kern="100"/>
              <a:t> </a:t>
            </a:r>
            <a:r>
              <a:rPr lang="fr-FR" kern="100">
                <a:effectLst/>
              </a:rPr>
              <a:t>peuvent choisir le rôle qu’ils souhaitent jouer. Veuillez ne pas révéler votre rôle aux autres avant le début de l’exercice.</a:t>
            </a:r>
            <a:endParaRPr lang="en-US" kern="100">
              <a:solidFill>
                <a:srgbClr val="444444"/>
              </a:solidFill>
              <a:effectLst/>
            </a:endParaRPr>
          </a:p>
          <a:p>
            <a:endParaRPr lang="en-GB" kern="100" noProof="0">
              <a:solidFill>
                <a:srgbClr val="444444"/>
              </a:solidFill>
            </a:endParaRPr>
          </a:p>
          <a:p>
            <a:pPr>
              <a:defRPr/>
            </a:pPr>
            <a:r>
              <a:rPr lang="fr-FR" kern="100">
                <a:effectLst/>
              </a:rPr>
              <a:t>Je vais vous donner 20 minutes pour vous familiariser avec votre rôle et lire le contexte ainsi que les autres documents. Ensuite, nous passerons à l’exercice de simulation. (</a:t>
            </a:r>
            <a:r>
              <a:rPr lang="fr-FR" i="1" kern="100">
                <a:effectLst/>
              </a:rPr>
              <a:t>Accordez 20 minutes pour la lecture.)</a:t>
            </a:r>
            <a:endParaRPr lang="en-US" kern="100">
              <a:solidFill>
                <a:srgbClr val="444444"/>
              </a:solidFill>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9</a:t>
            </a:fld>
            <a:endParaRPr lang="fr-FR"/>
          </a:p>
        </p:txBody>
      </p:sp>
    </p:spTree>
    <p:extLst>
      <p:ext uri="{BB962C8B-B14F-4D97-AF65-F5344CB8AC3E}">
        <p14:creationId xmlns:p14="http://schemas.microsoft.com/office/powerpoint/2010/main" val="1522158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3DA2B-22C7-B76B-3D49-301E47B9D05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6BB02A70-53EB-AFE0-3B71-07FF84591D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DD950C11-5135-99B7-523A-FE1436E6E9E4}"/>
              </a:ext>
            </a:extLst>
          </p:cNvPr>
          <p:cNvSpPr>
            <a:spLocks noGrp="1"/>
          </p:cNvSpPr>
          <p:nvPr>
            <p:ph type="dt" sz="half" idx="10"/>
          </p:nvPr>
        </p:nvSpPr>
        <p:spPr/>
        <p:txBody>
          <a:bodyPr/>
          <a:lstStyle/>
          <a:p>
            <a:fld id="{1271F07F-6BD6-4CD1-86D3-AA5394A00FBE}" type="datetimeFigureOut">
              <a:rPr lang="fr-FR" smtClean="0"/>
              <a:t>29/08/2025</a:t>
            </a:fld>
            <a:endParaRPr lang="fr-FR"/>
          </a:p>
        </p:txBody>
      </p:sp>
      <p:sp>
        <p:nvSpPr>
          <p:cNvPr id="5" name="Footer Placeholder 4">
            <a:extLst>
              <a:ext uri="{FF2B5EF4-FFF2-40B4-BE49-F238E27FC236}">
                <a16:creationId xmlns:a16="http://schemas.microsoft.com/office/drawing/2014/main" id="{83719C96-0FAE-1FFA-28C2-D991C321B55D}"/>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66328097-874B-C9C0-5E35-A6B146FB62BE}"/>
              </a:ext>
            </a:extLst>
          </p:cNvPr>
          <p:cNvSpPr>
            <a:spLocks noGrp="1"/>
          </p:cNvSpPr>
          <p:nvPr>
            <p:ph type="sldNum" sz="quarter" idx="12"/>
          </p:nvPr>
        </p:nvSpPr>
        <p:spPr/>
        <p:txBody>
          <a:bodyPr/>
          <a:lstStyle/>
          <a:p>
            <a:fld id="{55B66360-2FFF-4277-9EDF-68F1C7B3E097}" type="slidenum">
              <a:rPr lang="fr-FR" smtClean="0"/>
              <a:t>‹N°›</a:t>
            </a:fld>
            <a:endParaRPr lang="fr-FR"/>
          </a:p>
        </p:txBody>
      </p:sp>
    </p:spTree>
    <p:extLst>
      <p:ext uri="{BB962C8B-B14F-4D97-AF65-F5344CB8AC3E}">
        <p14:creationId xmlns:p14="http://schemas.microsoft.com/office/powerpoint/2010/main" val="3007412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68C0D-4404-35C6-9908-0B89C5FE30EB}"/>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124947C1-8FD6-474F-4C39-49E092EE4AF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67A37DE4-67A0-0A45-7E6F-3AED44833BE7}"/>
              </a:ext>
            </a:extLst>
          </p:cNvPr>
          <p:cNvSpPr>
            <a:spLocks noGrp="1"/>
          </p:cNvSpPr>
          <p:nvPr>
            <p:ph type="dt" sz="half" idx="10"/>
          </p:nvPr>
        </p:nvSpPr>
        <p:spPr/>
        <p:txBody>
          <a:bodyPr/>
          <a:lstStyle/>
          <a:p>
            <a:fld id="{1271F07F-6BD6-4CD1-86D3-AA5394A00FBE}" type="datetimeFigureOut">
              <a:rPr lang="fr-FR" smtClean="0"/>
              <a:t>29/08/2025</a:t>
            </a:fld>
            <a:endParaRPr lang="fr-FR"/>
          </a:p>
        </p:txBody>
      </p:sp>
      <p:sp>
        <p:nvSpPr>
          <p:cNvPr id="5" name="Footer Placeholder 4">
            <a:extLst>
              <a:ext uri="{FF2B5EF4-FFF2-40B4-BE49-F238E27FC236}">
                <a16:creationId xmlns:a16="http://schemas.microsoft.com/office/drawing/2014/main" id="{F2DC9721-3B30-001D-CCCB-3A56E33AD37E}"/>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CDD9F91F-9200-75A0-AFF8-31E915FD88D7}"/>
              </a:ext>
            </a:extLst>
          </p:cNvPr>
          <p:cNvSpPr>
            <a:spLocks noGrp="1"/>
          </p:cNvSpPr>
          <p:nvPr>
            <p:ph type="sldNum" sz="quarter" idx="12"/>
          </p:nvPr>
        </p:nvSpPr>
        <p:spPr/>
        <p:txBody>
          <a:bodyPr/>
          <a:lstStyle/>
          <a:p>
            <a:fld id="{55B66360-2FFF-4277-9EDF-68F1C7B3E097}" type="slidenum">
              <a:rPr lang="fr-FR" smtClean="0"/>
              <a:t>‹N°›</a:t>
            </a:fld>
            <a:endParaRPr lang="fr-FR"/>
          </a:p>
        </p:txBody>
      </p:sp>
    </p:spTree>
    <p:extLst>
      <p:ext uri="{BB962C8B-B14F-4D97-AF65-F5344CB8AC3E}">
        <p14:creationId xmlns:p14="http://schemas.microsoft.com/office/powerpoint/2010/main" val="2011805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A72DE4-61EB-5006-884A-DF93C790CD6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EF75CD51-D9EA-0D77-AD95-D77BF8CC5F7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C7D356C3-3776-DA6A-8E2E-8423DFFFC426}"/>
              </a:ext>
            </a:extLst>
          </p:cNvPr>
          <p:cNvSpPr>
            <a:spLocks noGrp="1"/>
          </p:cNvSpPr>
          <p:nvPr>
            <p:ph type="dt" sz="half" idx="10"/>
          </p:nvPr>
        </p:nvSpPr>
        <p:spPr/>
        <p:txBody>
          <a:bodyPr/>
          <a:lstStyle/>
          <a:p>
            <a:fld id="{1271F07F-6BD6-4CD1-86D3-AA5394A00FBE}" type="datetimeFigureOut">
              <a:rPr lang="fr-FR" smtClean="0"/>
              <a:t>29/08/2025</a:t>
            </a:fld>
            <a:endParaRPr lang="fr-FR"/>
          </a:p>
        </p:txBody>
      </p:sp>
      <p:sp>
        <p:nvSpPr>
          <p:cNvPr id="5" name="Footer Placeholder 4">
            <a:extLst>
              <a:ext uri="{FF2B5EF4-FFF2-40B4-BE49-F238E27FC236}">
                <a16:creationId xmlns:a16="http://schemas.microsoft.com/office/drawing/2014/main" id="{18A86BCE-D0DD-BE68-CF41-6044041B39D8}"/>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1F6C8500-C7B7-068D-EA39-0E4344BEAE8D}"/>
              </a:ext>
            </a:extLst>
          </p:cNvPr>
          <p:cNvSpPr>
            <a:spLocks noGrp="1"/>
          </p:cNvSpPr>
          <p:nvPr>
            <p:ph type="sldNum" sz="quarter" idx="12"/>
          </p:nvPr>
        </p:nvSpPr>
        <p:spPr/>
        <p:txBody>
          <a:bodyPr/>
          <a:lstStyle/>
          <a:p>
            <a:fld id="{55B66360-2FFF-4277-9EDF-68F1C7B3E097}" type="slidenum">
              <a:rPr lang="fr-FR" smtClean="0"/>
              <a:t>‹N°›</a:t>
            </a:fld>
            <a:endParaRPr lang="fr-FR"/>
          </a:p>
        </p:txBody>
      </p:sp>
    </p:spTree>
    <p:extLst>
      <p:ext uri="{BB962C8B-B14F-4D97-AF65-F5344CB8AC3E}">
        <p14:creationId xmlns:p14="http://schemas.microsoft.com/office/powerpoint/2010/main" val="1903148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1D2FA5-341E-439B-95C6-B3084B993F7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8431B277-E534-47D8-8B1D-4E313D5F53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08877D82-3931-4C99-80A2-EC8A2C4442B5}"/>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44B064AF-A497-40BD-94E0-AE09BD1C480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D95A2A-8C6F-4DB4-9381-4DDE13298992}"/>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1914214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864E55F-F994-47C7-8BB2-C7069F283E3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C316B4A-9A0C-4D41-B31A-E0A0FC5A81BF}"/>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C7EA1-2081-4E6D-8132-47FD5FCA54D8}"/>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029651F9-3C79-4274-A8FE-1506A737F04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33143F8-686D-4820-954E-3A7593FE23C5}"/>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40812666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6044E1-A70E-4AC3-9A06-466806DB4090}"/>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136BB6F-5D9B-4A91-98C2-FDF18405FF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1BD1C0-F2E3-441F-A0D2-CFB3DED36A84}"/>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C0DD5D85-5504-4E72-8CD8-99E120F0538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074B272-86B7-4E6A-AFE3-88F1A95D53BE}"/>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6557483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68809-8386-44D5-AFD7-F733A77E000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42B17BF-D35C-4711-A7D0-C51CB2BE21E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C1C2AC5-D421-4B3A-A7E7-ED6B1CA5A47E}"/>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E75EB29A-F558-4BF2-B742-90791C57F43E}"/>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A9C99B73-773B-41D7-9CBA-F429463CE39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4529893-2BBC-49E2-9EEF-6F33F251147A}"/>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6262349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DD43208-FB2F-4660-BCB8-E612CE614D84}"/>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FA97EF5B-1C39-453E-B433-9FA434880C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1C4F3A17-C95E-49E7-8028-62AF9C893398}"/>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07B8B4B3-5CCA-4746-8B1E-5FF1E75A2E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CB326C8F-EB73-4FBB-8DC9-ADB611DA7881}"/>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9CD0592-A269-4571-8982-474DC925FE7F}"/>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8" name="Espace réservé du pied de page 7">
            <a:extLst>
              <a:ext uri="{FF2B5EF4-FFF2-40B4-BE49-F238E27FC236}">
                <a16:creationId xmlns:a16="http://schemas.microsoft.com/office/drawing/2014/main" id="{5516509A-74EA-4F22-854E-B4942A3D2820}"/>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FE5AC175-F3B8-4CB6-AD7A-CE440673E84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39775374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246B05-E5C1-4BF4-ACC8-FB223ABB61C2}"/>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779BAAFD-A6B1-4C75-A667-99DE7C406537}"/>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4" name="Espace réservé du pied de page 3">
            <a:extLst>
              <a:ext uri="{FF2B5EF4-FFF2-40B4-BE49-F238E27FC236}">
                <a16:creationId xmlns:a16="http://schemas.microsoft.com/office/drawing/2014/main" id="{F2F60993-27F3-465A-888A-618C9680F34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57AC9B85-A9F3-4E1B-AC57-5CAD054C3EA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36815883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6335853-D5DB-4F72-9D68-E2B36AF6797B}"/>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3" name="Espace réservé du pied de page 2">
            <a:extLst>
              <a:ext uri="{FF2B5EF4-FFF2-40B4-BE49-F238E27FC236}">
                <a16:creationId xmlns:a16="http://schemas.microsoft.com/office/drawing/2014/main" id="{30FF28A2-9B88-48BB-A7D8-CCC9CF1A77D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08FBB712-D8FA-4509-BA7B-F2D94233650F}"/>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3685536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119FE7-A7C5-42BA-BB04-A0E84A7879D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87F65780-D505-441B-BEB0-F44FCC6EA4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A0C8030B-EE44-4D63-A356-D1F9354236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B3884F9-0E78-4AE9-B5DE-E726658CD564}"/>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32A5D563-F31D-4571-8901-25634D3CCF1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08FC3F1-53BE-4467-AEC1-779E2F7B20C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455942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1C265-CE60-81F8-F1B3-126BC32D11C8}"/>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31630738-18B3-4A16-2B28-30B06E5BD8D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CCEF413D-D8D3-B238-D711-7D691AC7D88C}"/>
              </a:ext>
            </a:extLst>
          </p:cNvPr>
          <p:cNvSpPr>
            <a:spLocks noGrp="1"/>
          </p:cNvSpPr>
          <p:nvPr>
            <p:ph type="dt" sz="half" idx="10"/>
          </p:nvPr>
        </p:nvSpPr>
        <p:spPr/>
        <p:txBody>
          <a:bodyPr/>
          <a:lstStyle/>
          <a:p>
            <a:fld id="{1271F07F-6BD6-4CD1-86D3-AA5394A00FBE}" type="datetimeFigureOut">
              <a:rPr lang="fr-FR" smtClean="0"/>
              <a:t>29/08/2025</a:t>
            </a:fld>
            <a:endParaRPr lang="fr-FR"/>
          </a:p>
        </p:txBody>
      </p:sp>
      <p:sp>
        <p:nvSpPr>
          <p:cNvPr id="5" name="Footer Placeholder 4">
            <a:extLst>
              <a:ext uri="{FF2B5EF4-FFF2-40B4-BE49-F238E27FC236}">
                <a16:creationId xmlns:a16="http://schemas.microsoft.com/office/drawing/2014/main" id="{DCDF8EF1-B5E5-1AB2-8B94-5EE2E8C40355}"/>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EF0ED850-2EC1-5F35-FFCD-B4CC5CAAD11B}"/>
              </a:ext>
            </a:extLst>
          </p:cNvPr>
          <p:cNvSpPr>
            <a:spLocks noGrp="1"/>
          </p:cNvSpPr>
          <p:nvPr>
            <p:ph type="sldNum" sz="quarter" idx="12"/>
          </p:nvPr>
        </p:nvSpPr>
        <p:spPr/>
        <p:txBody>
          <a:bodyPr/>
          <a:lstStyle/>
          <a:p>
            <a:fld id="{55B66360-2FFF-4277-9EDF-68F1C7B3E097}" type="slidenum">
              <a:rPr lang="fr-FR" smtClean="0"/>
              <a:t>‹N°›</a:t>
            </a:fld>
            <a:endParaRPr lang="fr-FR"/>
          </a:p>
        </p:txBody>
      </p:sp>
    </p:spTree>
    <p:extLst>
      <p:ext uri="{BB962C8B-B14F-4D97-AF65-F5344CB8AC3E}">
        <p14:creationId xmlns:p14="http://schemas.microsoft.com/office/powerpoint/2010/main" val="29963378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455A37-28F4-47E2-BC5F-7AD9DECC1E16}"/>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2EC7736-5CD1-40AD-B74E-A03353AAF6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13EB4BE8-1364-459F-A8B3-FA986231D9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ECD36DA-7173-4F49-AD28-C3AF2EA54096}"/>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793219B5-1800-483C-9270-7E21965375F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574363A-122F-4DBC-8114-87A4D98D0DF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5442530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856DA8-23E2-4792-AB0B-DDFD1D52409E}"/>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36911228-F8A4-430C-98ED-F7162F320CDA}"/>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F3E1E6D-9A75-41B7-BA90-BBCE9F183170}"/>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8736D287-38FF-427B-B7F1-FEDBB2FE295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E981F32-1A07-4CB3-91B6-1D98EC987DF2}"/>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2583486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D3C0CF6-D158-4CAD-BB17-29B45B61FD82}"/>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F532FF92-95D4-4CAE-9A2C-5ABC307F2AA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41ABB7E-7C3B-43DC-9EDA-698ADAAF417A}"/>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974DE11A-DCC8-4B12-B1AA-F388C6233D7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B814F20-A234-470A-9EFE-FD3273326766}"/>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009402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EF9C8-D9FC-720D-1092-77648D9E4B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0FB3F2D7-E4F5-D2E4-0A14-0F6B2E680C2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1F6E871-3F02-C092-7B64-37CC6DD0F960}"/>
              </a:ext>
            </a:extLst>
          </p:cNvPr>
          <p:cNvSpPr>
            <a:spLocks noGrp="1"/>
          </p:cNvSpPr>
          <p:nvPr>
            <p:ph type="dt" sz="half" idx="10"/>
          </p:nvPr>
        </p:nvSpPr>
        <p:spPr/>
        <p:txBody>
          <a:bodyPr/>
          <a:lstStyle/>
          <a:p>
            <a:fld id="{1271F07F-6BD6-4CD1-86D3-AA5394A00FBE}" type="datetimeFigureOut">
              <a:rPr lang="fr-FR" smtClean="0"/>
              <a:t>29/08/2025</a:t>
            </a:fld>
            <a:endParaRPr lang="fr-FR"/>
          </a:p>
        </p:txBody>
      </p:sp>
      <p:sp>
        <p:nvSpPr>
          <p:cNvPr id="5" name="Footer Placeholder 4">
            <a:extLst>
              <a:ext uri="{FF2B5EF4-FFF2-40B4-BE49-F238E27FC236}">
                <a16:creationId xmlns:a16="http://schemas.microsoft.com/office/drawing/2014/main" id="{26BD562F-6E01-335E-475B-DB3955708244}"/>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2B1D8FD9-3F5D-E8EF-6656-15418DED959C}"/>
              </a:ext>
            </a:extLst>
          </p:cNvPr>
          <p:cNvSpPr>
            <a:spLocks noGrp="1"/>
          </p:cNvSpPr>
          <p:nvPr>
            <p:ph type="sldNum" sz="quarter" idx="12"/>
          </p:nvPr>
        </p:nvSpPr>
        <p:spPr/>
        <p:txBody>
          <a:bodyPr/>
          <a:lstStyle/>
          <a:p>
            <a:fld id="{55B66360-2FFF-4277-9EDF-68F1C7B3E097}" type="slidenum">
              <a:rPr lang="fr-FR" smtClean="0"/>
              <a:t>‹N°›</a:t>
            </a:fld>
            <a:endParaRPr lang="fr-FR"/>
          </a:p>
        </p:txBody>
      </p:sp>
    </p:spTree>
    <p:extLst>
      <p:ext uri="{BB962C8B-B14F-4D97-AF65-F5344CB8AC3E}">
        <p14:creationId xmlns:p14="http://schemas.microsoft.com/office/powerpoint/2010/main" val="3646066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07C52-0D25-3B92-71CF-87EBC14D1A74}"/>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5EFE93A6-8BFA-1D7C-76E8-85EEED4A602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B7C9E0F7-556D-D529-B4E9-86BD3E3D580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3D2C6CA6-4A3E-AB92-9588-CD43A6118ECE}"/>
              </a:ext>
            </a:extLst>
          </p:cNvPr>
          <p:cNvSpPr>
            <a:spLocks noGrp="1"/>
          </p:cNvSpPr>
          <p:nvPr>
            <p:ph type="dt" sz="half" idx="10"/>
          </p:nvPr>
        </p:nvSpPr>
        <p:spPr/>
        <p:txBody>
          <a:bodyPr/>
          <a:lstStyle/>
          <a:p>
            <a:fld id="{1271F07F-6BD6-4CD1-86D3-AA5394A00FBE}" type="datetimeFigureOut">
              <a:rPr lang="fr-FR" smtClean="0"/>
              <a:t>29/08/2025</a:t>
            </a:fld>
            <a:endParaRPr lang="fr-FR"/>
          </a:p>
        </p:txBody>
      </p:sp>
      <p:sp>
        <p:nvSpPr>
          <p:cNvPr id="6" name="Footer Placeholder 5">
            <a:extLst>
              <a:ext uri="{FF2B5EF4-FFF2-40B4-BE49-F238E27FC236}">
                <a16:creationId xmlns:a16="http://schemas.microsoft.com/office/drawing/2014/main" id="{CCA8409C-2A55-13D0-71BF-B8455C5ECBBF}"/>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3BA25A7D-A1DE-43F8-EA13-04E24A700669}"/>
              </a:ext>
            </a:extLst>
          </p:cNvPr>
          <p:cNvSpPr>
            <a:spLocks noGrp="1"/>
          </p:cNvSpPr>
          <p:nvPr>
            <p:ph type="sldNum" sz="quarter" idx="12"/>
          </p:nvPr>
        </p:nvSpPr>
        <p:spPr/>
        <p:txBody>
          <a:bodyPr/>
          <a:lstStyle/>
          <a:p>
            <a:fld id="{55B66360-2FFF-4277-9EDF-68F1C7B3E097}" type="slidenum">
              <a:rPr lang="fr-FR" smtClean="0"/>
              <a:t>‹N°›</a:t>
            </a:fld>
            <a:endParaRPr lang="fr-FR"/>
          </a:p>
        </p:txBody>
      </p:sp>
    </p:spTree>
    <p:extLst>
      <p:ext uri="{BB962C8B-B14F-4D97-AF65-F5344CB8AC3E}">
        <p14:creationId xmlns:p14="http://schemas.microsoft.com/office/powerpoint/2010/main" val="17101362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C6EB2-3103-5BA7-FAD7-DEEF7C6CD8C6}"/>
              </a:ext>
            </a:extLst>
          </p:cNvPr>
          <p:cNvSpPr>
            <a:spLocks noGrp="1"/>
          </p:cNvSpPr>
          <p:nvPr>
            <p:ph type="title"/>
          </p:nvPr>
        </p:nvSpPr>
        <p:spPr>
          <a:xfrm>
            <a:off x="839788" y="365125"/>
            <a:ext cx="10515600" cy="1325563"/>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2AAD3704-A122-12BC-E7F5-2ED1080F2F0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C7B88B-7D4E-EEBF-3F8B-B71D4192241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3C133E7F-F3E8-B138-B165-94B10F4D577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310D400-54E1-4C93-375C-7E1139D89A6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D05D9EB8-F949-398E-60F0-AD36DFEC8EE0}"/>
              </a:ext>
            </a:extLst>
          </p:cNvPr>
          <p:cNvSpPr>
            <a:spLocks noGrp="1"/>
          </p:cNvSpPr>
          <p:nvPr>
            <p:ph type="dt" sz="half" idx="10"/>
          </p:nvPr>
        </p:nvSpPr>
        <p:spPr/>
        <p:txBody>
          <a:bodyPr/>
          <a:lstStyle/>
          <a:p>
            <a:fld id="{1271F07F-6BD6-4CD1-86D3-AA5394A00FBE}" type="datetimeFigureOut">
              <a:rPr lang="fr-FR" smtClean="0"/>
              <a:t>29/08/2025</a:t>
            </a:fld>
            <a:endParaRPr lang="fr-FR"/>
          </a:p>
        </p:txBody>
      </p:sp>
      <p:sp>
        <p:nvSpPr>
          <p:cNvPr id="8" name="Footer Placeholder 7">
            <a:extLst>
              <a:ext uri="{FF2B5EF4-FFF2-40B4-BE49-F238E27FC236}">
                <a16:creationId xmlns:a16="http://schemas.microsoft.com/office/drawing/2014/main" id="{3A8AEB45-1869-6FF1-B9BE-ECFB6172567E}"/>
              </a:ext>
            </a:extLst>
          </p:cNvPr>
          <p:cNvSpPr>
            <a:spLocks noGrp="1"/>
          </p:cNvSpPr>
          <p:nvPr>
            <p:ph type="ftr" sz="quarter" idx="11"/>
          </p:nvPr>
        </p:nvSpPr>
        <p:spPr/>
        <p:txBody>
          <a:bodyPr/>
          <a:lstStyle/>
          <a:p>
            <a:endParaRPr lang="fr-FR"/>
          </a:p>
        </p:txBody>
      </p:sp>
      <p:sp>
        <p:nvSpPr>
          <p:cNvPr id="9" name="Slide Number Placeholder 8">
            <a:extLst>
              <a:ext uri="{FF2B5EF4-FFF2-40B4-BE49-F238E27FC236}">
                <a16:creationId xmlns:a16="http://schemas.microsoft.com/office/drawing/2014/main" id="{BE58EC49-1512-9650-35A6-B8A40A52527B}"/>
              </a:ext>
            </a:extLst>
          </p:cNvPr>
          <p:cNvSpPr>
            <a:spLocks noGrp="1"/>
          </p:cNvSpPr>
          <p:nvPr>
            <p:ph type="sldNum" sz="quarter" idx="12"/>
          </p:nvPr>
        </p:nvSpPr>
        <p:spPr/>
        <p:txBody>
          <a:bodyPr/>
          <a:lstStyle/>
          <a:p>
            <a:fld id="{55B66360-2FFF-4277-9EDF-68F1C7B3E097}" type="slidenum">
              <a:rPr lang="fr-FR" smtClean="0"/>
              <a:t>‹N°›</a:t>
            </a:fld>
            <a:endParaRPr lang="fr-FR"/>
          </a:p>
        </p:txBody>
      </p:sp>
    </p:spTree>
    <p:extLst>
      <p:ext uri="{BB962C8B-B14F-4D97-AF65-F5344CB8AC3E}">
        <p14:creationId xmlns:p14="http://schemas.microsoft.com/office/powerpoint/2010/main" val="3760564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AA9C4-891D-F2B1-639B-92D62E83B1F6}"/>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D10E5146-A6BD-289C-D9FD-B747D43AF4E5}"/>
              </a:ext>
            </a:extLst>
          </p:cNvPr>
          <p:cNvSpPr>
            <a:spLocks noGrp="1"/>
          </p:cNvSpPr>
          <p:nvPr>
            <p:ph type="dt" sz="half" idx="10"/>
          </p:nvPr>
        </p:nvSpPr>
        <p:spPr/>
        <p:txBody>
          <a:bodyPr/>
          <a:lstStyle/>
          <a:p>
            <a:fld id="{1271F07F-6BD6-4CD1-86D3-AA5394A00FBE}" type="datetimeFigureOut">
              <a:rPr lang="fr-FR" smtClean="0"/>
              <a:t>29/08/2025</a:t>
            </a:fld>
            <a:endParaRPr lang="fr-FR"/>
          </a:p>
        </p:txBody>
      </p:sp>
      <p:sp>
        <p:nvSpPr>
          <p:cNvPr id="4" name="Footer Placeholder 3">
            <a:extLst>
              <a:ext uri="{FF2B5EF4-FFF2-40B4-BE49-F238E27FC236}">
                <a16:creationId xmlns:a16="http://schemas.microsoft.com/office/drawing/2014/main" id="{4AD359B3-6699-4496-C927-E8513987D167}"/>
              </a:ext>
            </a:extLst>
          </p:cNvPr>
          <p:cNvSpPr>
            <a:spLocks noGrp="1"/>
          </p:cNvSpPr>
          <p:nvPr>
            <p:ph type="ftr" sz="quarter" idx="11"/>
          </p:nvPr>
        </p:nvSpPr>
        <p:spPr/>
        <p:txBody>
          <a:bodyPr/>
          <a:lstStyle/>
          <a:p>
            <a:endParaRPr lang="fr-FR"/>
          </a:p>
        </p:txBody>
      </p:sp>
      <p:sp>
        <p:nvSpPr>
          <p:cNvPr id="5" name="Slide Number Placeholder 4">
            <a:extLst>
              <a:ext uri="{FF2B5EF4-FFF2-40B4-BE49-F238E27FC236}">
                <a16:creationId xmlns:a16="http://schemas.microsoft.com/office/drawing/2014/main" id="{FDD27FA3-7266-E1C3-4571-B9621C31BF7C}"/>
              </a:ext>
            </a:extLst>
          </p:cNvPr>
          <p:cNvSpPr>
            <a:spLocks noGrp="1"/>
          </p:cNvSpPr>
          <p:nvPr>
            <p:ph type="sldNum" sz="quarter" idx="12"/>
          </p:nvPr>
        </p:nvSpPr>
        <p:spPr/>
        <p:txBody>
          <a:bodyPr/>
          <a:lstStyle/>
          <a:p>
            <a:fld id="{55B66360-2FFF-4277-9EDF-68F1C7B3E097}" type="slidenum">
              <a:rPr lang="fr-FR" smtClean="0"/>
              <a:t>‹N°›</a:t>
            </a:fld>
            <a:endParaRPr lang="fr-FR"/>
          </a:p>
        </p:txBody>
      </p:sp>
    </p:spTree>
    <p:extLst>
      <p:ext uri="{BB962C8B-B14F-4D97-AF65-F5344CB8AC3E}">
        <p14:creationId xmlns:p14="http://schemas.microsoft.com/office/powerpoint/2010/main" val="3706799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32F08ED-2490-1C52-F55F-B8455E50DA71}"/>
              </a:ext>
            </a:extLst>
          </p:cNvPr>
          <p:cNvSpPr>
            <a:spLocks noGrp="1"/>
          </p:cNvSpPr>
          <p:nvPr>
            <p:ph type="dt" sz="half" idx="10"/>
          </p:nvPr>
        </p:nvSpPr>
        <p:spPr/>
        <p:txBody>
          <a:bodyPr/>
          <a:lstStyle/>
          <a:p>
            <a:fld id="{1271F07F-6BD6-4CD1-86D3-AA5394A00FBE}" type="datetimeFigureOut">
              <a:rPr lang="fr-FR" smtClean="0"/>
              <a:t>29/08/2025</a:t>
            </a:fld>
            <a:endParaRPr lang="fr-FR"/>
          </a:p>
        </p:txBody>
      </p:sp>
      <p:sp>
        <p:nvSpPr>
          <p:cNvPr id="3" name="Footer Placeholder 2">
            <a:extLst>
              <a:ext uri="{FF2B5EF4-FFF2-40B4-BE49-F238E27FC236}">
                <a16:creationId xmlns:a16="http://schemas.microsoft.com/office/drawing/2014/main" id="{1D21EF13-510E-630C-4FE1-F04DA15191E4}"/>
              </a:ext>
            </a:extLst>
          </p:cNvPr>
          <p:cNvSpPr>
            <a:spLocks noGrp="1"/>
          </p:cNvSpPr>
          <p:nvPr>
            <p:ph type="ftr" sz="quarter" idx="11"/>
          </p:nvPr>
        </p:nvSpPr>
        <p:spPr/>
        <p:txBody>
          <a:bodyPr/>
          <a:lstStyle/>
          <a:p>
            <a:endParaRPr lang="fr-FR"/>
          </a:p>
        </p:txBody>
      </p:sp>
      <p:sp>
        <p:nvSpPr>
          <p:cNvPr id="4" name="Slide Number Placeholder 3">
            <a:extLst>
              <a:ext uri="{FF2B5EF4-FFF2-40B4-BE49-F238E27FC236}">
                <a16:creationId xmlns:a16="http://schemas.microsoft.com/office/drawing/2014/main" id="{055E959A-C56C-59C8-501E-93494BD619AA}"/>
              </a:ext>
            </a:extLst>
          </p:cNvPr>
          <p:cNvSpPr>
            <a:spLocks noGrp="1"/>
          </p:cNvSpPr>
          <p:nvPr>
            <p:ph type="sldNum" sz="quarter" idx="12"/>
          </p:nvPr>
        </p:nvSpPr>
        <p:spPr/>
        <p:txBody>
          <a:bodyPr/>
          <a:lstStyle/>
          <a:p>
            <a:fld id="{55B66360-2FFF-4277-9EDF-68F1C7B3E097}" type="slidenum">
              <a:rPr lang="fr-FR" smtClean="0"/>
              <a:t>‹N°›</a:t>
            </a:fld>
            <a:endParaRPr lang="fr-FR"/>
          </a:p>
        </p:txBody>
      </p:sp>
    </p:spTree>
    <p:extLst>
      <p:ext uri="{BB962C8B-B14F-4D97-AF65-F5344CB8AC3E}">
        <p14:creationId xmlns:p14="http://schemas.microsoft.com/office/powerpoint/2010/main" val="26651135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10210F-7061-E2D6-998A-FBAA2E547DE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F5091172-2D1F-7D23-06DD-E236B29289E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25190991-39B3-D0C7-0E4B-3632B716B7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883E47-E1AE-3E89-FFB3-22601D951781}"/>
              </a:ext>
            </a:extLst>
          </p:cNvPr>
          <p:cNvSpPr>
            <a:spLocks noGrp="1"/>
          </p:cNvSpPr>
          <p:nvPr>
            <p:ph type="dt" sz="half" idx="10"/>
          </p:nvPr>
        </p:nvSpPr>
        <p:spPr/>
        <p:txBody>
          <a:bodyPr/>
          <a:lstStyle/>
          <a:p>
            <a:fld id="{1271F07F-6BD6-4CD1-86D3-AA5394A00FBE}" type="datetimeFigureOut">
              <a:rPr lang="fr-FR" smtClean="0"/>
              <a:t>29/08/2025</a:t>
            </a:fld>
            <a:endParaRPr lang="fr-FR"/>
          </a:p>
        </p:txBody>
      </p:sp>
      <p:sp>
        <p:nvSpPr>
          <p:cNvPr id="6" name="Footer Placeholder 5">
            <a:extLst>
              <a:ext uri="{FF2B5EF4-FFF2-40B4-BE49-F238E27FC236}">
                <a16:creationId xmlns:a16="http://schemas.microsoft.com/office/drawing/2014/main" id="{43AFAB39-5F21-D9FF-A67E-F0988580EECF}"/>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98C2DD25-B22F-19A1-A906-798D8599D450}"/>
              </a:ext>
            </a:extLst>
          </p:cNvPr>
          <p:cNvSpPr>
            <a:spLocks noGrp="1"/>
          </p:cNvSpPr>
          <p:nvPr>
            <p:ph type="sldNum" sz="quarter" idx="12"/>
          </p:nvPr>
        </p:nvSpPr>
        <p:spPr/>
        <p:txBody>
          <a:bodyPr/>
          <a:lstStyle/>
          <a:p>
            <a:fld id="{55B66360-2FFF-4277-9EDF-68F1C7B3E097}" type="slidenum">
              <a:rPr lang="fr-FR" smtClean="0"/>
              <a:t>‹N°›</a:t>
            </a:fld>
            <a:endParaRPr lang="fr-FR"/>
          </a:p>
        </p:txBody>
      </p:sp>
    </p:spTree>
    <p:extLst>
      <p:ext uri="{BB962C8B-B14F-4D97-AF65-F5344CB8AC3E}">
        <p14:creationId xmlns:p14="http://schemas.microsoft.com/office/powerpoint/2010/main" val="3287171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F22BA-4EE9-0A68-AC89-0B7C4C4DD0C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31042F47-ABD2-E5C4-621E-EB5AC23FC25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1F8FCCA3-95DB-9E6C-E5B6-8330C90D04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11DFE9-BDF8-1C22-29B6-0FE2A493099B}"/>
              </a:ext>
            </a:extLst>
          </p:cNvPr>
          <p:cNvSpPr>
            <a:spLocks noGrp="1"/>
          </p:cNvSpPr>
          <p:nvPr>
            <p:ph type="dt" sz="half" idx="10"/>
          </p:nvPr>
        </p:nvSpPr>
        <p:spPr/>
        <p:txBody>
          <a:bodyPr/>
          <a:lstStyle/>
          <a:p>
            <a:fld id="{1271F07F-6BD6-4CD1-86D3-AA5394A00FBE}" type="datetimeFigureOut">
              <a:rPr lang="fr-FR" smtClean="0"/>
              <a:t>29/08/2025</a:t>
            </a:fld>
            <a:endParaRPr lang="fr-FR"/>
          </a:p>
        </p:txBody>
      </p:sp>
      <p:sp>
        <p:nvSpPr>
          <p:cNvPr id="6" name="Footer Placeholder 5">
            <a:extLst>
              <a:ext uri="{FF2B5EF4-FFF2-40B4-BE49-F238E27FC236}">
                <a16:creationId xmlns:a16="http://schemas.microsoft.com/office/drawing/2014/main" id="{39F32937-2813-E78D-36B2-2610B6EA0081}"/>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40845C71-104C-4984-AD65-7CA1DBC038BE}"/>
              </a:ext>
            </a:extLst>
          </p:cNvPr>
          <p:cNvSpPr>
            <a:spLocks noGrp="1"/>
          </p:cNvSpPr>
          <p:nvPr>
            <p:ph type="sldNum" sz="quarter" idx="12"/>
          </p:nvPr>
        </p:nvSpPr>
        <p:spPr/>
        <p:txBody>
          <a:bodyPr/>
          <a:lstStyle/>
          <a:p>
            <a:fld id="{55B66360-2FFF-4277-9EDF-68F1C7B3E097}" type="slidenum">
              <a:rPr lang="fr-FR" smtClean="0"/>
              <a:t>‹N°›</a:t>
            </a:fld>
            <a:endParaRPr lang="fr-FR"/>
          </a:p>
        </p:txBody>
      </p:sp>
    </p:spTree>
    <p:extLst>
      <p:ext uri="{BB962C8B-B14F-4D97-AF65-F5344CB8AC3E}">
        <p14:creationId xmlns:p14="http://schemas.microsoft.com/office/powerpoint/2010/main" val="35072900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005A7D-C298-ECCD-2774-9EC9A78AC8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68ABCCEE-C774-BD77-0E17-AD0E18A627F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222354D0-4D84-0E70-BC78-21657CD4DF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271F07F-6BD6-4CD1-86D3-AA5394A00FBE}" type="datetimeFigureOut">
              <a:rPr lang="fr-FR" smtClean="0"/>
              <a:t>29/08/2025</a:t>
            </a:fld>
            <a:endParaRPr lang="fr-FR"/>
          </a:p>
        </p:txBody>
      </p:sp>
      <p:sp>
        <p:nvSpPr>
          <p:cNvPr id="5" name="Footer Placeholder 4">
            <a:extLst>
              <a:ext uri="{FF2B5EF4-FFF2-40B4-BE49-F238E27FC236}">
                <a16:creationId xmlns:a16="http://schemas.microsoft.com/office/drawing/2014/main" id="{1C6B7409-0A45-45AD-C3F5-EE09B19754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Slide Number Placeholder 5">
            <a:extLst>
              <a:ext uri="{FF2B5EF4-FFF2-40B4-BE49-F238E27FC236}">
                <a16:creationId xmlns:a16="http://schemas.microsoft.com/office/drawing/2014/main" id="{4E90881B-29D1-65B2-6F48-821D218C8A0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5B66360-2FFF-4277-9EDF-68F1C7B3E097}" type="slidenum">
              <a:rPr lang="fr-FR" smtClean="0"/>
              <a:t>‹N°›</a:t>
            </a:fld>
            <a:endParaRPr lang="fr-FR"/>
          </a:p>
        </p:txBody>
      </p:sp>
    </p:spTree>
    <p:extLst>
      <p:ext uri="{BB962C8B-B14F-4D97-AF65-F5344CB8AC3E}">
        <p14:creationId xmlns:p14="http://schemas.microsoft.com/office/powerpoint/2010/main" val="20273123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EA6EEDE-09BB-4E05-8817-3E0E5A6BF1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6995CE11-D94E-46A3-83CD-5A83AA1E43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C1194D5-B764-474C-A359-F1AA7B4028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FF9DF3C0-98E9-48EE-A68A-BD3FF665FB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D4E85A2A-4D5B-46CD-907D-D08EEC5A68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12EB52-4303-4464-B2ED-C9EDA0C8C596}" type="slidenum">
              <a:rPr lang="fr-FR" smtClean="0"/>
              <a:t>‹N°›</a:t>
            </a:fld>
            <a:endParaRPr lang="fr-FR"/>
          </a:p>
        </p:txBody>
      </p:sp>
    </p:spTree>
    <p:extLst>
      <p:ext uri="{BB962C8B-B14F-4D97-AF65-F5344CB8AC3E}">
        <p14:creationId xmlns:p14="http://schemas.microsoft.com/office/powerpoint/2010/main" val="39305246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96926C-0C8B-4D73-AC73-3E7379AA0471}"/>
              </a:ext>
            </a:extLst>
          </p:cNvPr>
          <p:cNvSpPr>
            <a:spLocks noGrp="1"/>
          </p:cNvSpPr>
          <p:nvPr>
            <p:ph type="title"/>
          </p:nvPr>
        </p:nvSpPr>
        <p:spPr/>
        <p:txBody>
          <a:bodyPr>
            <a:normAutofit fontScale="90000"/>
          </a:bodyPr>
          <a:lstStyle/>
          <a:p>
            <a:pPr algn="ctr">
              <a:lnSpc>
                <a:spcPct val="107000"/>
              </a:lnSpc>
              <a:spcAft>
                <a:spcPts val="800"/>
              </a:spcAft>
            </a:pPr>
            <a:r>
              <a:rPr lang="fr-FR" sz="2800" b="1">
                <a:solidFill>
                  <a:srgbClr val="004B98"/>
                </a:solidFill>
                <a:effectLst/>
                <a:latin typeface="Arial" panose="020B0604020202020204" pitchFamily="34" charset="0"/>
                <a:ea typeface="Arial" panose="020B0604020202020204" pitchFamily="34" charset="0"/>
              </a:rPr>
              <a:t>ÉTUDE DE CAS NO 2: CRÉER UN ENVIRONNEMENT DE TRAVAIL VALORISANT POUR TOUS LES MEMBRES DE CONTINGENTS</a:t>
            </a:r>
            <a:endParaRPr lang="en-GB" sz="2800" noProof="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Image 4">
            <a:extLst>
              <a:ext uri="{FF2B5EF4-FFF2-40B4-BE49-F238E27FC236}">
                <a16:creationId xmlns:a16="http://schemas.microsoft.com/office/drawing/2014/main" id="{DFAEA9F7-02B7-4339-8CAF-8D8878FC79C2}"/>
              </a:ext>
            </a:extLst>
          </p:cNvPr>
          <p:cNvPicPr>
            <a:picLocks noChangeAspect="1"/>
          </p:cNvPicPr>
          <p:nvPr/>
        </p:nvPicPr>
        <p:blipFill rotWithShape="1">
          <a:blip r:embed="rId3"/>
          <a:srcRect l="24599" t="27970" r="34506" b="31844"/>
          <a:stretch/>
        </p:blipFill>
        <p:spPr bwMode="auto">
          <a:xfrm>
            <a:off x="2377633" y="2083444"/>
            <a:ext cx="7063440" cy="3905286"/>
          </a:xfrm>
          <a:prstGeom prst="rect">
            <a:avLst/>
          </a:prstGeom>
          <a:ln>
            <a:noFill/>
          </a:ln>
          <a:extLst>
            <a:ext uri="{53640926-AAD7-44D8-BBD7-CCE9431645EC}">
              <a14:shadowObscured xmlns:a14="http://schemas.microsoft.com/office/drawing/2010/main"/>
            </a:ext>
          </a:extLst>
        </p:spPr>
      </p:pic>
      <p:pic>
        <p:nvPicPr>
          <p:cNvPr id="4" name="Picture 3">
            <a:extLst>
              <a:ext uri="{FF2B5EF4-FFF2-40B4-BE49-F238E27FC236}">
                <a16:creationId xmlns:a16="http://schemas.microsoft.com/office/drawing/2014/main" id="{3CEB25D7-FD3C-4191-8A55-E449BC71E566}"/>
              </a:ext>
            </a:extLst>
          </p:cNvPr>
          <p:cNvPicPr>
            <a:picLocks noChangeAspect="1"/>
          </p:cNvPicPr>
          <p:nvPr/>
        </p:nvPicPr>
        <p:blipFill rotWithShape="1">
          <a:blip r:embed="rId4"/>
          <a:srcRect r="458"/>
          <a:stretch/>
        </p:blipFill>
        <p:spPr>
          <a:xfrm rot="5400000">
            <a:off x="8544589" y="3209585"/>
            <a:ext cx="6833279" cy="442692"/>
          </a:xfrm>
          <a:prstGeom prst="rect">
            <a:avLst/>
          </a:prstGeom>
        </p:spPr>
      </p:pic>
    </p:spTree>
    <p:extLst>
      <p:ext uri="{BB962C8B-B14F-4D97-AF65-F5344CB8AC3E}">
        <p14:creationId xmlns:p14="http://schemas.microsoft.com/office/powerpoint/2010/main" val="2562234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37A3470-09F2-43BF-AA1F-E4750FF46AAE}"/>
              </a:ext>
            </a:extLst>
          </p:cNvPr>
          <p:cNvSpPr>
            <a:spLocks noGrp="1"/>
          </p:cNvSpPr>
          <p:nvPr>
            <p:ph idx="1"/>
          </p:nvPr>
        </p:nvSpPr>
        <p:spPr/>
        <p:txBody>
          <a:bodyPr/>
          <a:lstStyle/>
          <a:p>
            <a:pPr marL="0" indent="0">
              <a:buNone/>
            </a:pPr>
            <a:endParaRPr lang="fr-FR" noProof="0"/>
          </a:p>
          <a:p>
            <a:pPr marL="0" indent="0">
              <a:buNone/>
            </a:pPr>
            <a:endParaRPr lang="fr-FR" noProof="0"/>
          </a:p>
          <a:p>
            <a:pPr marL="0" indent="0" algn="ctr">
              <a:buNone/>
            </a:pPr>
            <a:r>
              <a:rPr lang="fr-FR" sz="6600" b="1" noProof="0">
                <a:solidFill>
                  <a:srgbClr val="FF9900"/>
                </a:solidFill>
              </a:rPr>
              <a:t>EXERCICE </a:t>
            </a:r>
            <a:r>
              <a:rPr lang="fr-FR" sz="6600" b="1">
                <a:solidFill>
                  <a:srgbClr val="FF9900"/>
                </a:solidFill>
              </a:rPr>
              <a:t>DE </a:t>
            </a:r>
            <a:r>
              <a:rPr lang="fr-FR" sz="6600" b="1" noProof="0">
                <a:solidFill>
                  <a:srgbClr val="FF9900"/>
                </a:solidFill>
              </a:rPr>
              <a:t>SIMULATION</a:t>
            </a:r>
          </a:p>
        </p:txBody>
      </p:sp>
    </p:spTree>
    <p:extLst>
      <p:ext uri="{BB962C8B-B14F-4D97-AF65-F5344CB8AC3E}">
        <p14:creationId xmlns:p14="http://schemas.microsoft.com/office/powerpoint/2010/main" val="3666403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29B40BD-FA03-4532-8C09-C6FEA4115E29}"/>
              </a:ext>
            </a:extLst>
          </p:cNvPr>
          <p:cNvSpPr>
            <a:spLocks noGrp="1"/>
          </p:cNvSpPr>
          <p:nvPr>
            <p:ph type="title"/>
          </p:nvPr>
        </p:nvSpPr>
        <p:spPr/>
        <p:txBody>
          <a:bodyPr/>
          <a:lstStyle/>
          <a:p>
            <a:r>
              <a:rPr lang="en-GB" noProof="0" err="1"/>
              <a:t>Scénario</a:t>
            </a:r>
            <a:r>
              <a:rPr lang="en-GB" noProof="0"/>
              <a:t>	</a:t>
            </a:r>
          </a:p>
        </p:txBody>
      </p:sp>
      <p:sp>
        <p:nvSpPr>
          <p:cNvPr id="8" name="TextBox 7">
            <a:extLst>
              <a:ext uri="{FF2B5EF4-FFF2-40B4-BE49-F238E27FC236}">
                <a16:creationId xmlns:a16="http://schemas.microsoft.com/office/drawing/2014/main" id="{064D416D-98E7-E40C-E044-F43A34D2EB8E}"/>
              </a:ext>
            </a:extLst>
          </p:cNvPr>
          <p:cNvSpPr txBox="1"/>
          <p:nvPr/>
        </p:nvSpPr>
        <p:spPr>
          <a:xfrm>
            <a:off x="201168" y="5288122"/>
            <a:ext cx="11521439" cy="922240"/>
          </a:xfrm>
          <a:prstGeom prst="rect">
            <a:avLst/>
          </a:prstGeom>
          <a:noFill/>
        </p:spPr>
        <p:txBody>
          <a:bodyPr wrap="square">
            <a:spAutoFit/>
          </a:bodyPr>
          <a:lstStyle/>
          <a:p>
            <a:pPr marL="701040" marR="817245" algn="just">
              <a:lnSpc>
                <a:spcPct val="102000"/>
              </a:lnSpc>
              <a:spcBef>
                <a:spcPts val="545"/>
              </a:spcBef>
              <a:spcAft>
                <a:spcPts val="0"/>
              </a:spcAft>
            </a:pPr>
            <a:r>
              <a:rPr lang="fr-FR" sz="1800" b="1">
                <a:solidFill>
                  <a:srgbClr val="004B98"/>
                </a:solidFill>
                <a:effectLst/>
                <a:latin typeface="Arial" panose="020B0604020202020204" pitchFamily="34" charset="0"/>
                <a:ea typeface="Trebuchet MS" panose="020B0603020202020204" pitchFamily="34" charset="0"/>
                <a:cs typeface="Trebuchet MS" panose="020B0603020202020204" pitchFamily="34" charset="0"/>
              </a:rPr>
              <a:t>Article de presse intitulé « Manque de respect de l’ONU pour la culture locale » </a:t>
            </a:r>
            <a:r>
              <a:rPr lang="fr-FR" sz="1800">
                <a:solidFill>
                  <a:srgbClr val="004B98"/>
                </a:solidFill>
                <a:effectLst/>
                <a:latin typeface="Arial" panose="020B0604020202020204" pitchFamily="34" charset="0"/>
                <a:ea typeface="Trebuchet MS" panose="020B0603020202020204" pitchFamily="34" charset="0"/>
                <a:cs typeface="Trebuchet MS" panose="020B0603020202020204" pitchFamily="34" charset="0"/>
              </a:rPr>
              <a:t>(comprenant une photo, prise à travers la clôture, de femmes membres du personnel militaire des Nations Unies jouant au football en short dans les installations du bataillon d’infanterie)</a:t>
            </a:r>
            <a:endParaRPr lang="en-US" sz="1600">
              <a:effectLst/>
              <a:latin typeface="Trebuchet MS" panose="020B0603020202020204" pitchFamily="34" charset="0"/>
              <a:ea typeface="Trebuchet MS" panose="020B0603020202020204" pitchFamily="34" charset="0"/>
              <a:cs typeface="Trebuchet MS" panose="020B0603020202020204" pitchFamily="34" charset="0"/>
            </a:endParaRPr>
          </a:p>
        </p:txBody>
      </p:sp>
      <p:pic>
        <p:nvPicPr>
          <p:cNvPr id="3" name="Picture 2">
            <a:extLst>
              <a:ext uri="{FF2B5EF4-FFF2-40B4-BE49-F238E27FC236}">
                <a16:creationId xmlns:a16="http://schemas.microsoft.com/office/drawing/2014/main" id="{7C2554F4-B4FF-8143-46A9-F6980EA12B12}"/>
              </a:ext>
            </a:extLst>
          </p:cNvPr>
          <p:cNvPicPr>
            <a:picLocks noChangeAspect="1"/>
          </p:cNvPicPr>
          <p:nvPr/>
        </p:nvPicPr>
        <p:blipFill>
          <a:blip r:embed="rId3"/>
          <a:stretch>
            <a:fillRect/>
          </a:stretch>
        </p:blipFill>
        <p:spPr>
          <a:xfrm>
            <a:off x="3248105" y="1564306"/>
            <a:ext cx="5422265" cy="2689860"/>
          </a:xfrm>
          <a:prstGeom prst="rect">
            <a:avLst/>
          </a:prstGeom>
        </p:spPr>
      </p:pic>
    </p:spTree>
    <p:extLst>
      <p:ext uri="{BB962C8B-B14F-4D97-AF65-F5344CB8AC3E}">
        <p14:creationId xmlns:p14="http://schemas.microsoft.com/office/powerpoint/2010/main" val="255406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017630-84FB-48DD-97DF-18441348BED3}"/>
              </a:ext>
            </a:extLst>
          </p:cNvPr>
          <p:cNvSpPr>
            <a:spLocks noGrp="1"/>
          </p:cNvSpPr>
          <p:nvPr>
            <p:ph type="title"/>
          </p:nvPr>
        </p:nvSpPr>
        <p:spPr/>
        <p:txBody>
          <a:bodyPr/>
          <a:lstStyle/>
          <a:p>
            <a:r>
              <a:rPr lang="en-GB" err="1"/>
              <a:t>Scénario</a:t>
            </a:r>
            <a:endParaRPr lang="en-GB" noProof="0"/>
          </a:p>
        </p:txBody>
      </p:sp>
      <p:sp>
        <p:nvSpPr>
          <p:cNvPr id="4" name="TextBox 3">
            <a:extLst>
              <a:ext uri="{FF2B5EF4-FFF2-40B4-BE49-F238E27FC236}">
                <a16:creationId xmlns:a16="http://schemas.microsoft.com/office/drawing/2014/main" id="{7CBB22B2-8FEC-680F-940A-262914E3F402}"/>
              </a:ext>
            </a:extLst>
          </p:cNvPr>
          <p:cNvSpPr txBox="1"/>
          <p:nvPr/>
        </p:nvSpPr>
        <p:spPr>
          <a:xfrm>
            <a:off x="838200" y="5455197"/>
            <a:ext cx="9404873" cy="646331"/>
          </a:xfrm>
          <a:prstGeom prst="rect">
            <a:avLst/>
          </a:prstGeom>
          <a:noFill/>
        </p:spPr>
        <p:txBody>
          <a:bodyPr wrap="square">
            <a:spAutoFit/>
          </a:bodyPr>
          <a:lstStyle/>
          <a:p>
            <a:r>
              <a:rPr lang="fr-FR" sz="1800">
                <a:solidFill>
                  <a:srgbClr val="004B98"/>
                </a:solidFill>
                <a:effectLst/>
                <a:latin typeface="Arial" panose="020B0604020202020204" pitchFamily="34" charset="0"/>
                <a:ea typeface="Trebuchet MS" panose="020B0603020202020204" pitchFamily="34" charset="0"/>
                <a:cs typeface="Trebuchet MS" panose="020B0603020202020204" pitchFamily="34" charset="0"/>
              </a:rPr>
              <a:t>Gros titre sur ONU Info : L’ONU à la défense des valeurs fondamentales de la diversité et du respect à l’approche de la prochaine Journée internationale de la paix</a:t>
            </a:r>
            <a:endParaRPr lang="en-US"/>
          </a:p>
        </p:txBody>
      </p:sp>
      <p:pic>
        <p:nvPicPr>
          <p:cNvPr id="7" name="Picture 6">
            <a:extLst>
              <a:ext uri="{FF2B5EF4-FFF2-40B4-BE49-F238E27FC236}">
                <a16:creationId xmlns:a16="http://schemas.microsoft.com/office/drawing/2014/main" id="{82F50E8C-6494-BCD5-511F-3555C303DDB8}"/>
              </a:ext>
            </a:extLst>
          </p:cNvPr>
          <p:cNvPicPr>
            <a:picLocks noChangeAspect="1"/>
          </p:cNvPicPr>
          <p:nvPr/>
        </p:nvPicPr>
        <p:blipFill>
          <a:blip r:embed="rId3"/>
          <a:stretch>
            <a:fillRect/>
          </a:stretch>
        </p:blipFill>
        <p:spPr>
          <a:xfrm>
            <a:off x="2863278" y="1837753"/>
            <a:ext cx="4892675" cy="2341245"/>
          </a:xfrm>
          <a:prstGeom prst="rect">
            <a:avLst/>
          </a:prstGeom>
        </p:spPr>
      </p:pic>
    </p:spTree>
    <p:extLst>
      <p:ext uri="{BB962C8B-B14F-4D97-AF65-F5344CB8AC3E}">
        <p14:creationId xmlns:p14="http://schemas.microsoft.com/office/powerpoint/2010/main" val="16213607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86C179-5EAC-482C-BCB4-05924DDBC42F}"/>
              </a:ext>
            </a:extLst>
          </p:cNvPr>
          <p:cNvSpPr>
            <a:spLocks noGrp="1"/>
          </p:cNvSpPr>
          <p:nvPr>
            <p:ph type="title"/>
          </p:nvPr>
        </p:nvSpPr>
        <p:spPr/>
        <p:txBody>
          <a:bodyPr/>
          <a:lstStyle/>
          <a:p>
            <a:endParaRPr lang="en-GB" noProof="0"/>
          </a:p>
        </p:txBody>
      </p:sp>
      <p:sp>
        <p:nvSpPr>
          <p:cNvPr id="3" name="Espace réservé du contenu 2">
            <a:extLst>
              <a:ext uri="{FF2B5EF4-FFF2-40B4-BE49-F238E27FC236}">
                <a16:creationId xmlns:a16="http://schemas.microsoft.com/office/drawing/2014/main" id="{9CBED469-6A0B-4887-9611-9E2210EE956A}"/>
              </a:ext>
            </a:extLst>
          </p:cNvPr>
          <p:cNvSpPr>
            <a:spLocks noGrp="1"/>
          </p:cNvSpPr>
          <p:nvPr>
            <p:ph idx="1"/>
          </p:nvPr>
        </p:nvSpPr>
        <p:spPr/>
        <p:txBody>
          <a:bodyPr/>
          <a:lstStyle/>
          <a:p>
            <a:pPr marL="0" indent="0" algn="ctr">
              <a:buNone/>
            </a:pPr>
            <a:endParaRPr lang="en-GB" noProof="0"/>
          </a:p>
          <a:p>
            <a:pPr marL="0" indent="0" algn="ctr">
              <a:buNone/>
            </a:pPr>
            <a:endParaRPr lang="en-GB" noProof="0"/>
          </a:p>
          <a:p>
            <a:pPr marL="0" indent="0" algn="ctr">
              <a:buNone/>
            </a:pPr>
            <a:r>
              <a:rPr lang="en-GB" sz="4000" b="1" noProof="0">
                <a:solidFill>
                  <a:srgbClr val="0070C0"/>
                </a:solidFill>
              </a:rPr>
              <a:t>DEBRIEF</a:t>
            </a:r>
          </a:p>
        </p:txBody>
      </p:sp>
    </p:spTree>
    <p:extLst>
      <p:ext uri="{BB962C8B-B14F-4D97-AF65-F5344CB8AC3E}">
        <p14:creationId xmlns:p14="http://schemas.microsoft.com/office/powerpoint/2010/main" val="19135370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BD25B4-2F41-474B-8B9D-CE49981A020C}"/>
              </a:ext>
            </a:extLst>
          </p:cNvPr>
          <p:cNvSpPr>
            <a:spLocks noGrp="1"/>
          </p:cNvSpPr>
          <p:nvPr>
            <p:ph type="title"/>
          </p:nvPr>
        </p:nvSpPr>
        <p:spPr/>
        <p:txBody>
          <a:bodyPr/>
          <a:lstStyle/>
          <a:p>
            <a:r>
              <a:rPr lang="en-GB" noProof="0"/>
              <a:t>Rappel! </a:t>
            </a:r>
          </a:p>
        </p:txBody>
      </p:sp>
      <p:sp>
        <p:nvSpPr>
          <p:cNvPr id="3" name="Espace réservé du contenu 2">
            <a:extLst>
              <a:ext uri="{FF2B5EF4-FFF2-40B4-BE49-F238E27FC236}">
                <a16:creationId xmlns:a16="http://schemas.microsoft.com/office/drawing/2014/main" id="{47597138-421F-405B-A48C-5C84933642A5}"/>
              </a:ext>
            </a:extLst>
          </p:cNvPr>
          <p:cNvSpPr>
            <a:spLocks noGrp="1"/>
          </p:cNvSpPr>
          <p:nvPr>
            <p:ph idx="1"/>
          </p:nvPr>
        </p:nvSpPr>
        <p:spPr/>
        <p:txBody>
          <a:bodyPr>
            <a:normAutofit/>
          </a:bodyPr>
          <a:lstStyle/>
          <a:p>
            <a:pPr marL="342900" lvl="0" indent="-342900" algn="just">
              <a:lnSpc>
                <a:spcPct val="107000"/>
              </a:lnSpc>
              <a:buFont typeface="Wingdings" panose="05000000000000000000" pitchFamily="2" charset="2"/>
              <a:buChar char=""/>
            </a:pPr>
            <a:endParaRPr lang="en-GB" sz="1800" noProof="0">
              <a:effectLst/>
              <a:latin typeface="Calibri" panose="020F0502020204030204" pitchFamily="34" charset="0"/>
              <a:ea typeface="Calibri" panose="020F0502020204030204" pitchFamily="34" charset="0"/>
            </a:endParaRPr>
          </a:p>
          <a:p>
            <a:pPr marL="342900" lvl="0" indent="-342900" algn="just">
              <a:lnSpc>
                <a:spcPct val="107000"/>
              </a:lnSpc>
              <a:buFont typeface="Wingdings" panose="05000000000000000000" pitchFamily="2" charset="2"/>
              <a:buChar char=""/>
            </a:pPr>
            <a:r>
              <a:rPr lang="fr-FR" sz="2600" noProof="0">
                <a:effectLst/>
                <a:latin typeface="Calibri" panose="020F0502020204030204" pitchFamily="34" charset="0"/>
                <a:ea typeface="Calibri" panose="020F0502020204030204" pitchFamily="34" charset="0"/>
              </a:rPr>
              <a:t>Affectez du personnel militaire masculin et féminin formé et qualifié dans tous les domaines et à tous les niveaux d’activité.</a:t>
            </a:r>
          </a:p>
          <a:p>
            <a:pPr marL="342900" lvl="0" indent="-342900" algn="just">
              <a:lnSpc>
                <a:spcPct val="107000"/>
              </a:lnSpc>
              <a:buFont typeface="Wingdings" panose="05000000000000000000" pitchFamily="2" charset="2"/>
              <a:buChar char=""/>
            </a:pPr>
            <a:r>
              <a:rPr lang="fr-FR" sz="2600" noProof="0">
                <a:effectLst/>
                <a:latin typeface="Calibri" panose="020F0502020204030204" pitchFamily="34" charset="0"/>
                <a:ea typeface="Calibri" panose="020F0502020204030204" pitchFamily="34" charset="0"/>
              </a:rPr>
              <a:t>Soyez conscient des mécanismes de signalement disponibles pour le personnel de votre bataillon d’infanterie.</a:t>
            </a:r>
          </a:p>
          <a:p>
            <a:pPr marL="342900" lvl="0" indent="-342900" algn="just">
              <a:lnSpc>
                <a:spcPct val="107000"/>
              </a:lnSpc>
              <a:buFont typeface="Wingdings" panose="05000000000000000000" pitchFamily="2" charset="2"/>
              <a:buChar char=""/>
            </a:pPr>
            <a:r>
              <a:rPr lang="fr-FR" sz="2600" noProof="0">
                <a:effectLst/>
                <a:latin typeface="Calibri" panose="020F0502020204030204" pitchFamily="34" charset="0"/>
                <a:ea typeface="Calibri" panose="020F0502020204030204" pitchFamily="34" charset="0"/>
              </a:rPr>
              <a:t>Tenez compte de la vie privée et des besoins spécifiques du personnel militaire, qu’il soit féminin ou masculin.</a:t>
            </a:r>
          </a:p>
          <a:p>
            <a:pPr marL="342900" lvl="0" indent="-342900" algn="just">
              <a:lnSpc>
                <a:spcPct val="107000"/>
              </a:lnSpc>
              <a:buFont typeface="Wingdings" panose="05000000000000000000" pitchFamily="2" charset="2"/>
              <a:buChar char=""/>
            </a:pPr>
            <a:r>
              <a:rPr lang="fr-FR" sz="2600" noProof="0">
                <a:effectLst/>
                <a:latin typeface="Calibri" panose="020F0502020204030204" pitchFamily="34" charset="0"/>
                <a:ea typeface="Calibri" panose="020F0502020204030204" pitchFamily="34" charset="0"/>
              </a:rPr>
              <a:t>Montrez l’exemple.</a:t>
            </a:r>
            <a:endParaRPr lang="en-GB" noProof="0"/>
          </a:p>
        </p:txBody>
      </p:sp>
      <p:pic>
        <p:nvPicPr>
          <p:cNvPr id="6" name="Image 5" descr="A blue tag with black text&#10;&#10;AI-generated content may be incorrect.">
            <a:extLst>
              <a:ext uri="{FF2B5EF4-FFF2-40B4-BE49-F238E27FC236}">
                <a16:creationId xmlns:a16="http://schemas.microsoft.com/office/drawing/2014/main" id="{364A73C2-91F7-697E-DCC4-5B1ABFDC8D55}"/>
              </a:ext>
            </a:extLst>
          </p:cNvPr>
          <p:cNvPicPr>
            <a:picLocks noChangeAspect="1"/>
          </p:cNvPicPr>
          <p:nvPr/>
        </p:nvPicPr>
        <p:blipFill>
          <a:blip r:embed="rId3"/>
          <a:stretch>
            <a:fillRect/>
          </a:stretch>
        </p:blipFill>
        <p:spPr>
          <a:xfrm>
            <a:off x="9747006" y="267921"/>
            <a:ext cx="2076450" cy="1847850"/>
          </a:xfrm>
          <a:prstGeom prst="rect">
            <a:avLst/>
          </a:prstGeom>
        </p:spPr>
      </p:pic>
    </p:spTree>
    <p:extLst>
      <p:ext uri="{BB962C8B-B14F-4D97-AF65-F5344CB8AC3E}">
        <p14:creationId xmlns:p14="http://schemas.microsoft.com/office/powerpoint/2010/main" val="22541919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8C7EC"/>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4AE538A-2B9F-A058-48E0-7539907B8E02}"/>
              </a:ext>
            </a:extLst>
          </p:cNvPr>
          <p:cNvSpPr/>
          <p:nvPr/>
        </p:nvSpPr>
        <p:spPr>
          <a:xfrm>
            <a:off x="925286" y="478971"/>
            <a:ext cx="9671957" cy="5480958"/>
          </a:xfrm>
          <a:prstGeom prst="roundRect">
            <a:avLst/>
          </a:prstGeom>
          <a:noFill/>
          <a:ln w="38100" cap="flat" cmpd="sng" algn="ctr">
            <a:solidFill>
              <a:srgbClr val="0E2841">
                <a:lumMod val="75000"/>
                <a:lumOff val="25000"/>
              </a:srgbClr>
            </a:solidFill>
            <a:prstDash val="solid"/>
            <a:miter lim="800000"/>
          </a:ln>
          <a:effectLst/>
        </p:spPr>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1" u="none" strike="noStrike" kern="0" cap="none" spc="0" normalizeH="0" baseline="0" noProof="0">
                <a:ln>
                  <a:noFill/>
                </a:ln>
                <a:solidFill>
                  <a:srgbClr val="0070C0"/>
                </a:solidFill>
                <a:effectLst/>
                <a:uLnTx/>
                <a:uFillTx/>
                <a:latin typeface="Aptos" panose="02110004020202020204"/>
                <a:ea typeface="+mn-ea"/>
                <a:cs typeface="+mn-cs"/>
              </a:rPr>
              <a:t>OBJECTIFS D’APPRENTISSAGE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1" i="1" u="none" strike="noStrike" kern="0" cap="none" spc="0" normalizeH="0" baseline="0" noProof="0">
              <a:ln>
                <a:noFill/>
              </a:ln>
              <a:solidFill>
                <a:srgbClr val="0070C0"/>
              </a:solidFill>
              <a:effectLst/>
              <a:uLnTx/>
              <a:uFillTx/>
              <a:latin typeface="Aptos" panose="02110004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800" b="0" i="1" u="none" strike="noStrike" kern="0" cap="none" spc="0" normalizeH="0" baseline="0" noProof="0">
                <a:ln>
                  <a:noFill/>
                </a:ln>
                <a:solidFill>
                  <a:srgbClr val="0070C0"/>
                </a:solidFill>
                <a:effectLst/>
                <a:uLnTx/>
                <a:uFillTx/>
                <a:latin typeface="Aptos" panose="02110004020202020204"/>
                <a:ea typeface="+mn-ea"/>
                <a:cs typeface="+mn-cs"/>
              </a:rPr>
              <a:t>En tant que commandant(e), comprendre et créer un environnement de travail inclusif et valorisant pour l’ensemble du personnel militaire, qui favorise la participation pleine, égale et significative de toutes et tous.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fr-FR" sz="1800" b="0" i="1" u="none" strike="noStrike" kern="0" cap="none" spc="0" normalizeH="0" baseline="0" noProof="0">
              <a:ln>
                <a:noFill/>
              </a:ln>
              <a:solidFill>
                <a:srgbClr val="0070C0"/>
              </a:solidFill>
              <a:effectLst/>
              <a:uLnTx/>
              <a:uFillTx/>
              <a:latin typeface="Aptos" panose="02110004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800" b="0" i="1" u="none" strike="noStrike" kern="0" cap="none" spc="0" normalizeH="0" baseline="0" noProof="0">
                <a:ln>
                  <a:noFill/>
                </a:ln>
                <a:solidFill>
                  <a:srgbClr val="0070C0"/>
                </a:solidFill>
                <a:effectLst/>
                <a:uLnTx/>
                <a:uFillTx/>
                <a:latin typeface="Aptos" panose="02110004020202020204"/>
                <a:ea typeface="+mn-ea"/>
                <a:cs typeface="+mn-cs"/>
              </a:rPr>
              <a:t>Solliciter activement les avis et conseils spécialisés des conseiller(ère)s militaires pour les questions de genre et des coordonnateur(</a:t>
            </a:r>
            <a:r>
              <a:rPr kumimoji="0" lang="fr-FR" sz="1800" b="0" i="1" u="none" strike="noStrike" kern="0" cap="none" spc="0" normalizeH="0" baseline="0" noProof="0" err="1">
                <a:ln>
                  <a:noFill/>
                </a:ln>
                <a:solidFill>
                  <a:srgbClr val="0070C0"/>
                </a:solidFill>
                <a:effectLst/>
                <a:uLnTx/>
                <a:uFillTx/>
                <a:latin typeface="Aptos" panose="02110004020202020204"/>
                <a:ea typeface="+mn-ea"/>
                <a:cs typeface="+mn-cs"/>
              </a:rPr>
              <a:t>trice</a:t>
            </a:r>
            <a:r>
              <a:rPr kumimoji="0" lang="fr-FR" sz="1800" b="0" i="1" u="none" strike="noStrike" kern="0" cap="none" spc="0" normalizeH="0" baseline="0" noProof="0">
                <a:ln>
                  <a:noFill/>
                </a:ln>
                <a:solidFill>
                  <a:srgbClr val="0070C0"/>
                </a:solidFill>
                <a:effectLst/>
                <a:uLnTx/>
                <a:uFillTx/>
                <a:latin typeface="Aptos" panose="02110004020202020204"/>
                <a:ea typeface="+mn-ea"/>
                <a:cs typeface="+mn-cs"/>
              </a:rPr>
              <a:t>)s militaires pour les questions de genre travaillant dans ou avec votre bataillon d’infanterie ou votre unité sur des sujets spécifiques ayant trait au genre.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fr-FR" sz="1800" b="0" i="1" u="none" strike="noStrike" kern="0" cap="none" spc="0" normalizeH="0" baseline="0" noProof="0">
              <a:ln>
                <a:noFill/>
              </a:ln>
              <a:solidFill>
                <a:srgbClr val="0070C0"/>
              </a:solidFill>
              <a:effectLst/>
              <a:uLnTx/>
              <a:uFillTx/>
              <a:latin typeface="Aptos" panose="02110004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800" b="0" i="1" u="none" strike="noStrike" kern="0" cap="none" spc="0" normalizeH="0" baseline="0" noProof="0">
                <a:ln>
                  <a:noFill/>
                </a:ln>
                <a:solidFill>
                  <a:srgbClr val="0070C0"/>
                </a:solidFill>
                <a:effectLst/>
                <a:uLnTx/>
                <a:uFillTx/>
                <a:latin typeface="Aptos" panose="02110004020202020204"/>
                <a:ea typeface="+mn-ea"/>
                <a:cs typeface="+mn-cs"/>
              </a:rPr>
              <a:t>Comprendre qu’il incombe à chaque membre du bataillon d’infanterie ou de l’unité de contribuer au maintien d’un environnement de travail sain et être capable de faire passer le message.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fr-FR" sz="1800" b="0" i="1" u="none" strike="noStrike" kern="0" cap="none" spc="0" normalizeH="0" baseline="0" noProof="0">
              <a:ln>
                <a:noFill/>
              </a:ln>
              <a:solidFill>
                <a:srgbClr val="0070C0"/>
              </a:solidFill>
              <a:effectLst/>
              <a:uLnTx/>
              <a:uFillTx/>
              <a:latin typeface="Aptos" panose="0211000402020202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800" b="0" i="1" u="none" strike="noStrike" kern="0" cap="none" spc="0" normalizeH="0" baseline="0" noProof="0">
                <a:ln>
                  <a:noFill/>
                </a:ln>
                <a:solidFill>
                  <a:srgbClr val="0070C0"/>
                </a:solidFill>
                <a:effectLst/>
                <a:uLnTx/>
                <a:uFillTx/>
                <a:latin typeface="Aptos" panose="02110004020202020204"/>
                <a:ea typeface="+mn-ea"/>
                <a:cs typeface="+mn-cs"/>
              </a:rPr>
              <a:t>Être en mesure d’évaluer comment les stéréotypes de genre sous-jacents circulant dans le personnel peuvent avoir des retombées néfastes sur les performances et le succès global de la Mission.</a:t>
            </a:r>
          </a:p>
        </p:txBody>
      </p:sp>
    </p:spTree>
    <p:extLst>
      <p:ext uri="{BB962C8B-B14F-4D97-AF65-F5344CB8AC3E}">
        <p14:creationId xmlns:p14="http://schemas.microsoft.com/office/powerpoint/2010/main" val="4123777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8FD2E2F-4B8F-3C32-58E5-D42C32D9E01B}"/>
              </a:ext>
            </a:extLst>
          </p:cNvPr>
          <p:cNvSpPr>
            <a:spLocks noGrp="1"/>
          </p:cNvSpPr>
          <p:nvPr>
            <p:ph idx="1"/>
          </p:nvPr>
        </p:nvSpPr>
        <p:spPr>
          <a:xfrm>
            <a:off x="838200" y="2478768"/>
            <a:ext cx="10515600" cy="2822575"/>
          </a:xfrm>
        </p:spPr>
        <p:txBody>
          <a:bodyPr>
            <a:normAutofit/>
          </a:bodyPr>
          <a:lstStyle/>
          <a:p>
            <a:pPr marL="0" indent="0" algn="ctr">
              <a:buNone/>
            </a:pPr>
            <a:r>
              <a:rPr lang="fr-FR" sz="4000" b="1">
                <a:solidFill>
                  <a:schemeClr val="tx2">
                    <a:lumMod val="75000"/>
                    <a:lumOff val="25000"/>
                  </a:schemeClr>
                </a:solidFill>
                <a:latin typeface="Calibri BODY"/>
              </a:rPr>
              <a:t>EXERCICE</a:t>
            </a:r>
          </a:p>
        </p:txBody>
      </p:sp>
    </p:spTree>
    <p:extLst>
      <p:ext uri="{BB962C8B-B14F-4D97-AF65-F5344CB8AC3E}">
        <p14:creationId xmlns:p14="http://schemas.microsoft.com/office/powerpoint/2010/main" val="2873672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D6C28"/>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B909416-CB51-5529-EE76-3F63531CC4CB}"/>
              </a:ext>
            </a:extLst>
          </p:cNvPr>
          <p:cNvPicPr>
            <a:picLocks noChangeAspect="1"/>
          </p:cNvPicPr>
          <p:nvPr/>
        </p:nvPicPr>
        <p:blipFill>
          <a:blip r:embed="rId3"/>
          <a:stretch>
            <a:fillRect/>
          </a:stretch>
        </p:blipFill>
        <p:spPr>
          <a:xfrm>
            <a:off x="664028" y="821871"/>
            <a:ext cx="10958155" cy="5214258"/>
          </a:xfrm>
          <a:prstGeom prst="rect">
            <a:avLst/>
          </a:prstGeom>
        </p:spPr>
      </p:pic>
      <p:sp>
        <p:nvSpPr>
          <p:cNvPr id="5" name="Rectangle 4">
            <a:extLst>
              <a:ext uri="{FF2B5EF4-FFF2-40B4-BE49-F238E27FC236}">
                <a16:creationId xmlns:a16="http://schemas.microsoft.com/office/drawing/2014/main" id="{348B4801-1B80-44E4-76EF-18865B950515}"/>
              </a:ext>
            </a:extLst>
          </p:cNvPr>
          <p:cNvSpPr/>
          <p:nvPr/>
        </p:nvSpPr>
        <p:spPr>
          <a:xfrm>
            <a:off x="3516086" y="2797629"/>
            <a:ext cx="5159828" cy="13062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extBox 8">
            <a:extLst>
              <a:ext uri="{FF2B5EF4-FFF2-40B4-BE49-F238E27FC236}">
                <a16:creationId xmlns:a16="http://schemas.microsoft.com/office/drawing/2014/main" id="{CC319815-7C88-906A-3EDA-46A0B2D0C33E}"/>
              </a:ext>
            </a:extLst>
          </p:cNvPr>
          <p:cNvSpPr txBox="1"/>
          <p:nvPr/>
        </p:nvSpPr>
        <p:spPr>
          <a:xfrm>
            <a:off x="353784" y="1231300"/>
            <a:ext cx="11268399" cy="3120983"/>
          </a:xfrm>
          <a:prstGeom prst="rect">
            <a:avLst/>
          </a:prstGeom>
          <a:noFill/>
        </p:spPr>
        <p:txBody>
          <a:bodyPr wrap="square">
            <a:spAutoFit/>
          </a:bodyPr>
          <a:lstStyle/>
          <a:p>
            <a:pPr marL="772160" marR="0">
              <a:spcBef>
                <a:spcPts val="5"/>
              </a:spcBef>
              <a:buNone/>
            </a:pPr>
            <a:r>
              <a:rPr lang="fr-FR" sz="1600" b="1">
                <a:solidFill>
                  <a:srgbClr val="FFFFFF"/>
                </a:solidFill>
                <a:effectLst/>
                <a:latin typeface="Arial" panose="020B0604020202020204" pitchFamily="34" charset="0"/>
                <a:ea typeface="Trebuchet MS" panose="020B0603020202020204" pitchFamily="34" charset="0"/>
                <a:cs typeface="Trebuchet MS" panose="020B0603020202020204" pitchFamily="34" charset="0"/>
              </a:rPr>
              <a:t>DURÉE TOTALE DE L’EXERCICE : 2 heures 30</a:t>
            </a:r>
            <a:endParaRPr lang="en-US" sz="1600">
              <a:effectLst/>
              <a:latin typeface="Trebuchet MS" panose="020B0603020202020204" pitchFamily="34" charset="0"/>
              <a:ea typeface="Trebuchet MS" panose="020B0603020202020204" pitchFamily="34" charset="0"/>
              <a:cs typeface="Trebuchet MS" panose="020B0603020202020204" pitchFamily="34" charset="0"/>
            </a:endParaRPr>
          </a:p>
          <a:p>
            <a:pPr marL="754380" marR="0">
              <a:spcBef>
                <a:spcPts val="520"/>
              </a:spcBef>
              <a:buNone/>
              <a:tabLst>
                <a:tab pos="1551940" algn="l"/>
              </a:tabLst>
            </a:pPr>
            <a:r>
              <a:rPr lang="fr-FR" sz="160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10 minutes	Introduction à l’exercice et répartition des rôles</a:t>
            </a:r>
            <a:endParaRPr lang="en-US" sz="1600">
              <a:effectLst/>
              <a:latin typeface="Trebuchet MS" panose="020B0603020202020204" pitchFamily="34" charset="0"/>
              <a:ea typeface="Trebuchet MS" panose="020B0603020202020204" pitchFamily="34" charset="0"/>
              <a:cs typeface="Trebuchet MS" panose="020B0603020202020204" pitchFamily="34" charset="0"/>
            </a:endParaRPr>
          </a:p>
          <a:p>
            <a:pPr marL="1551940" marR="789940" indent="-797560">
              <a:lnSpc>
                <a:spcPct val="102000"/>
              </a:lnSpc>
              <a:spcBef>
                <a:spcPts val="40"/>
              </a:spcBef>
              <a:buNone/>
              <a:tabLst>
                <a:tab pos="1551940" algn="l"/>
              </a:tabLst>
            </a:pPr>
            <a:r>
              <a:rPr lang="fr-FR" sz="160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20 minutes	Examen de la présentation du </a:t>
            </a:r>
            <a:r>
              <a:rPr lang="fr-FR" sz="1600" err="1">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Carana</a:t>
            </a:r>
            <a:r>
              <a:rPr lang="fr-FR" sz="160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  du cadre de l’étude de cas et des cartes de rôles </a:t>
            </a:r>
            <a:endParaRPr lang="en-US" sz="1600">
              <a:effectLst/>
              <a:latin typeface="Trebuchet MS" panose="020B0603020202020204" pitchFamily="34" charset="0"/>
              <a:ea typeface="Trebuchet MS" panose="020B0603020202020204" pitchFamily="34" charset="0"/>
              <a:cs typeface="Trebuchet MS" panose="020B0603020202020204" pitchFamily="34" charset="0"/>
            </a:endParaRPr>
          </a:p>
          <a:p>
            <a:pPr marL="1551940" marR="789940" indent="-797560">
              <a:lnSpc>
                <a:spcPct val="102000"/>
              </a:lnSpc>
              <a:spcBef>
                <a:spcPts val="40"/>
              </a:spcBef>
              <a:buNone/>
              <a:tabLst>
                <a:tab pos="1551940" algn="l"/>
              </a:tabLst>
            </a:pPr>
            <a:r>
              <a:rPr lang="fr-FR" sz="160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30 minutes	Exercice de simulation</a:t>
            </a:r>
            <a:endParaRPr lang="en-US" sz="1600">
              <a:effectLst/>
              <a:latin typeface="Trebuchet MS" panose="020B0603020202020204" pitchFamily="34" charset="0"/>
              <a:ea typeface="Trebuchet MS" panose="020B0603020202020204" pitchFamily="34" charset="0"/>
              <a:cs typeface="Trebuchet MS" panose="020B0603020202020204" pitchFamily="34" charset="0"/>
            </a:endParaRPr>
          </a:p>
          <a:p>
            <a:pPr marL="754380" marR="0">
              <a:spcBef>
                <a:spcPts val="10"/>
              </a:spcBef>
              <a:buNone/>
              <a:tabLst>
                <a:tab pos="1551940" algn="l"/>
              </a:tabLst>
            </a:pPr>
            <a:r>
              <a:rPr lang="fr-FR" sz="160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45 minutes	Bilan</a:t>
            </a:r>
            <a:endParaRPr lang="en-US" sz="1600">
              <a:effectLst/>
              <a:latin typeface="Trebuchet MS" panose="020B0603020202020204" pitchFamily="34" charset="0"/>
              <a:ea typeface="Trebuchet MS" panose="020B0603020202020204" pitchFamily="34" charset="0"/>
              <a:cs typeface="Trebuchet MS" panose="020B0603020202020204" pitchFamily="34" charset="0"/>
            </a:endParaRPr>
          </a:p>
          <a:p>
            <a:pPr marL="754380" marR="0">
              <a:spcBef>
                <a:spcPts val="35"/>
              </a:spcBef>
              <a:buNone/>
              <a:tabLst>
                <a:tab pos="1551940" algn="l"/>
              </a:tabLst>
            </a:pPr>
            <a:r>
              <a:rPr lang="fr-FR" sz="160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15 minutes	Pause</a:t>
            </a:r>
            <a:endParaRPr lang="en-US" sz="1600">
              <a:effectLst/>
              <a:latin typeface="Trebuchet MS" panose="020B0603020202020204" pitchFamily="34" charset="0"/>
              <a:ea typeface="Trebuchet MS" panose="020B0603020202020204" pitchFamily="34" charset="0"/>
              <a:cs typeface="Trebuchet MS" panose="020B0603020202020204" pitchFamily="34" charset="0"/>
            </a:endParaRPr>
          </a:p>
          <a:p>
            <a:pPr>
              <a:buNone/>
            </a:pPr>
            <a:r>
              <a:rPr lang="fr-FR" sz="1600" kern="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            30 minutes	Présentation sur l’intégration des questions de genre dans les activités militaires</a:t>
            </a:r>
          </a:p>
          <a:p>
            <a:pPr>
              <a:buNone/>
            </a:pPr>
            <a:endParaRPr lang="fr-FR" sz="1600" kern="0">
              <a:solidFill>
                <a:srgbClr val="FFFFFF"/>
              </a:solidFill>
              <a:latin typeface="Trebuchet MS" panose="020B0603020202020204" pitchFamily="34" charset="0"/>
            </a:endParaRPr>
          </a:p>
          <a:p>
            <a:pPr>
              <a:buNone/>
            </a:pPr>
            <a:endParaRPr lang="fr-FR" sz="1600" b="1">
              <a:solidFill>
                <a:schemeClr val="bg1"/>
              </a:solidFill>
            </a:endParaRPr>
          </a:p>
          <a:p>
            <a:pPr>
              <a:buNone/>
            </a:pPr>
            <a:endParaRPr lang="fr-FR" sz="1600"/>
          </a:p>
          <a:p>
            <a:pPr>
              <a:buNone/>
            </a:pPr>
            <a:endParaRPr lang="fr-FR" sz="1600"/>
          </a:p>
          <a:p>
            <a:pPr>
              <a:buNone/>
            </a:pPr>
            <a:endParaRPr lang="fr-FR" sz="1600"/>
          </a:p>
        </p:txBody>
      </p:sp>
      <p:sp>
        <p:nvSpPr>
          <p:cNvPr id="17" name="TextBox 16">
            <a:extLst>
              <a:ext uri="{FF2B5EF4-FFF2-40B4-BE49-F238E27FC236}">
                <a16:creationId xmlns:a16="http://schemas.microsoft.com/office/drawing/2014/main" id="{9E061CD1-E158-DFE4-60EC-75A40908F5DB}"/>
              </a:ext>
            </a:extLst>
          </p:cNvPr>
          <p:cNvSpPr txBox="1"/>
          <p:nvPr/>
        </p:nvSpPr>
        <p:spPr>
          <a:xfrm>
            <a:off x="1132113" y="4027714"/>
            <a:ext cx="8839200" cy="1754326"/>
          </a:xfrm>
          <a:prstGeom prst="rect">
            <a:avLst/>
          </a:prstGeom>
          <a:noFill/>
        </p:spPr>
        <p:txBody>
          <a:bodyPr wrap="square">
            <a:spAutoFit/>
          </a:bodyPr>
          <a:lstStyle/>
          <a:p>
            <a:pPr>
              <a:buNone/>
            </a:pPr>
            <a:r>
              <a:rPr lang="fr-FR" sz="1800" b="1">
                <a:solidFill>
                  <a:schemeClr val="bg1"/>
                </a:solidFill>
              </a:rPr>
              <a:t> DOCUMENTS D’APPUI</a:t>
            </a:r>
          </a:p>
          <a:p>
            <a:pPr>
              <a:buNone/>
            </a:pPr>
            <a:r>
              <a:rPr lang="fr-FR" sz="1800" b="1">
                <a:solidFill>
                  <a:schemeClr val="bg1"/>
                </a:solidFill>
              </a:rPr>
              <a:t>                </a:t>
            </a:r>
          </a:p>
          <a:p>
            <a:pPr marL="342900" indent="-342900">
              <a:buFont typeface="+mj-lt"/>
              <a:buAutoNum type="arabicPeriod"/>
            </a:pPr>
            <a:r>
              <a:rPr lang="fr-FR" sz="1800" b="1">
                <a:solidFill>
                  <a:schemeClr val="bg1"/>
                </a:solidFill>
              </a:rPr>
              <a:t>Présentation du </a:t>
            </a:r>
            <a:r>
              <a:rPr lang="fr-FR" sz="1800" b="1" err="1">
                <a:solidFill>
                  <a:schemeClr val="bg1"/>
                </a:solidFill>
              </a:rPr>
              <a:t>Carana</a:t>
            </a:r>
            <a:r>
              <a:rPr lang="fr-FR" sz="1800" b="1">
                <a:solidFill>
                  <a:schemeClr val="bg1"/>
                </a:solidFill>
              </a:rPr>
              <a:t>	                 4. Cartes de rôles [à distribuer par l’animateur(</a:t>
            </a:r>
            <a:r>
              <a:rPr lang="fr-FR" sz="1800" b="1" err="1">
                <a:solidFill>
                  <a:schemeClr val="bg1"/>
                </a:solidFill>
              </a:rPr>
              <a:t>trice</a:t>
            </a:r>
            <a:r>
              <a:rPr lang="fr-FR" sz="1800" b="1">
                <a:solidFill>
                  <a:schemeClr val="bg1"/>
                </a:solidFill>
              </a:rPr>
              <a:t>)]</a:t>
            </a:r>
          </a:p>
          <a:p>
            <a:pPr marL="342900" indent="-342900">
              <a:buFont typeface="+mj-lt"/>
              <a:buAutoNum type="arabicPeriod"/>
            </a:pPr>
            <a:r>
              <a:rPr lang="fr-FR" sz="1800" b="1">
                <a:solidFill>
                  <a:schemeClr val="bg1"/>
                </a:solidFill>
              </a:rPr>
              <a:t>Cadre de l’étude de cas	                 5. Liste de contrôle</a:t>
            </a:r>
          </a:p>
          <a:p>
            <a:pPr marL="342900" indent="-342900">
              <a:buFont typeface="+mj-lt"/>
              <a:buAutoNum type="arabicPeriod"/>
            </a:pPr>
            <a:r>
              <a:rPr lang="fr-FR" sz="1800" b="1">
                <a:solidFill>
                  <a:schemeClr val="bg1"/>
                </a:solidFill>
              </a:rPr>
              <a:t>Vue d’ensemble de l’exercice           6.  Document sur les valeurs et les comportements fondamentaux des Nations Unies</a:t>
            </a:r>
            <a:endParaRPr lang="fr-FR"/>
          </a:p>
        </p:txBody>
      </p:sp>
    </p:spTree>
    <p:extLst>
      <p:ext uri="{BB962C8B-B14F-4D97-AF65-F5344CB8AC3E}">
        <p14:creationId xmlns:p14="http://schemas.microsoft.com/office/powerpoint/2010/main" val="3876431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5C4319-256A-48DE-B758-154951F0C3B1}"/>
              </a:ext>
            </a:extLst>
          </p:cNvPr>
          <p:cNvSpPr>
            <a:spLocks noGrp="1"/>
          </p:cNvSpPr>
          <p:nvPr>
            <p:ph type="title"/>
          </p:nvPr>
        </p:nvSpPr>
        <p:spPr>
          <a:xfrm>
            <a:off x="838200" y="195944"/>
            <a:ext cx="10515600" cy="885162"/>
          </a:xfrm>
        </p:spPr>
        <p:txBody>
          <a:bodyPr/>
          <a:lstStyle/>
          <a:p>
            <a:r>
              <a:rPr lang="en-GB"/>
              <a:t>Cadre</a:t>
            </a:r>
            <a:endParaRPr lang="en-GB" noProof="0"/>
          </a:p>
        </p:txBody>
      </p:sp>
      <p:sp>
        <p:nvSpPr>
          <p:cNvPr id="9" name="ZoneTexte 8">
            <a:extLst>
              <a:ext uri="{FF2B5EF4-FFF2-40B4-BE49-F238E27FC236}">
                <a16:creationId xmlns:a16="http://schemas.microsoft.com/office/drawing/2014/main" id="{98A243FC-2D20-4365-B288-6BF873D1B7BF}"/>
              </a:ext>
            </a:extLst>
          </p:cNvPr>
          <p:cNvSpPr txBox="1"/>
          <p:nvPr/>
        </p:nvSpPr>
        <p:spPr>
          <a:xfrm>
            <a:off x="261652" y="1239372"/>
            <a:ext cx="11422577" cy="3286541"/>
          </a:xfrm>
          <a:prstGeom prst="rect">
            <a:avLst/>
          </a:prstGeom>
          <a:noFill/>
        </p:spPr>
        <p:txBody>
          <a:bodyPr wrap="square" lIns="91440" tIns="45720" rIns="91440" bIns="45720" anchor="t">
            <a:spAutoFit/>
          </a:bodyPr>
          <a:lstStyle/>
          <a:p>
            <a:pPr algn="just">
              <a:lnSpc>
                <a:spcPct val="107000"/>
              </a:lnSpc>
              <a:spcAft>
                <a:spcPts val="800"/>
              </a:spcAft>
            </a:pPr>
            <a:r>
              <a:rPr lang="fr-FR" sz="1600" b="1">
                <a:effectLst/>
                <a:latin typeface="Calibri"/>
                <a:ea typeface="Calibri"/>
                <a:cs typeface="Arial"/>
              </a:rPr>
              <a:t>Contexte : </a:t>
            </a:r>
            <a:r>
              <a:rPr lang="fr-FR" sz="1600">
                <a:effectLst/>
                <a:latin typeface="Calibri"/>
                <a:ea typeface="Calibri"/>
                <a:cs typeface="Arial"/>
              </a:rPr>
              <a:t>En raison de circonstances imprévues, le commandant d’un bataillon déjà déployé devait être remplacé et c’est vous qui avez été choisi(e) pour assumer ces fonctions. Dès votre arrivée à la Mission, vous avez entrepris des consultations avec un certain nombre de collègues afin de mieux cerner l’environnement de travail et les défis auxquels votre personnel a à faire face. Votre prédécesseur est bien connu pour sa longue et brillante carrière dans plusieurs opérations de paix et dans les forces armées de son pays.</a:t>
            </a:r>
          </a:p>
          <a:p>
            <a:pPr algn="just">
              <a:lnSpc>
                <a:spcPct val="107000"/>
              </a:lnSpc>
              <a:spcAft>
                <a:spcPts val="800"/>
              </a:spcAft>
            </a:pPr>
            <a:endParaRPr lang="fr-FR" sz="160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r>
              <a:rPr lang="fr-FR" sz="1600" b="1">
                <a:effectLst/>
                <a:latin typeface="Calibri"/>
                <a:ea typeface="Calibri"/>
                <a:cs typeface="Arial"/>
              </a:rPr>
              <a:t>Composition du bataillon d’infanterie :</a:t>
            </a:r>
            <a:r>
              <a:rPr lang="fr-FR" sz="1600">
                <a:effectLst/>
                <a:latin typeface="Calibri"/>
                <a:ea typeface="Calibri"/>
                <a:cs typeface="Arial"/>
              </a:rPr>
              <a:t> Votre bataillon d’infanterie est composé de 800 soldates et soldats hautement qualifiés et entraînés. Au cours des deux dernières années, le nombre de militaires déployés par votre pays dans des bataillons d’infanterie au </a:t>
            </a:r>
            <a:r>
              <a:rPr lang="fr-FR" sz="1600" err="1">
                <a:effectLst/>
                <a:latin typeface="Calibri"/>
                <a:ea typeface="Calibri"/>
                <a:cs typeface="Arial"/>
              </a:rPr>
              <a:t>Carana</a:t>
            </a:r>
            <a:r>
              <a:rPr lang="fr-FR" sz="1600">
                <a:effectLst/>
                <a:latin typeface="Calibri"/>
                <a:ea typeface="Calibri"/>
                <a:cs typeface="Arial"/>
              </a:rPr>
              <a:t> a augmenté de 30 %. Le nombre de femmes a par ailleurs fortement grimpé, passant de 30 à 50. Environ la moitié des contingents – femmes et hommes confondus- a déjà participé à des opérations de paix ; pour les autres, il s’agit d’une première expérience au niveau international.</a:t>
            </a:r>
          </a:p>
          <a:p>
            <a:pPr algn="just">
              <a:lnSpc>
                <a:spcPct val="107000"/>
              </a:lnSpc>
              <a:spcAft>
                <a:spcPts val="800"/>
              </a:spcAft>
            </a:pPr>
            <a:endParaRPr lang="fr-FR" sz="1600">
              <a:effectLst/>
              <a:latin typeface="Calibri" panose="020F0502020204030204" pitchFamily="34" charset="0"/>
              <a:ea typeface="Calibri" panose="020F050202020403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2A589C53-F3ED-85BB-49AC-9A3B509AAAC2}"/>
              </a:ext>
            </a:extLst>
          </p:cNvPr>
          <p:cNvGrpSpPr>
            <a:grpSpLocks/>
          </p:cNvGrpSpPr>
          <p:nvPr/>
        </p:nvGrpSpPr>
        <p:grpSpPr>
          <a:xfrm>
            <a:off x="6604000" y="4276658"/>
            <a:ext cx="5424318" cy="2581341"/>
            <a:chOff x="0" y="0"/>
            <a:chExt cx="6048000" cy="3047999"/>
          </a:xfrm>
        </p:grpSpPr>
        <p:sp>
          <p:nvSpPr>
            <p:cNvPr id="4" name="Graphic 639">
              <a:extLst>
                <a:ext uri="{FF2B5EF4-FFF2-40B4-BE49-F238E27FC236}">
                  <a16:creationId xmlns:a16="http://schemas.microsoft.com/office/drawing/2014/main" id="{F48E6388-BA63-F858-6C22-951EA264B3DD}"/>
                </a:ext>
              </a:extLst>
            </p:cNvPr>
            <p:cNvSpPr/>
            <p:nvPr/>
          </p:nvSpPr>
          <p:spPr>
            <a:xfrm>
              <a:off x="671447" y="2461479"/>
              <a:ext cx="353695" cy="168275"/>
            </a:xfrm>
            <a:custGeom>
              <a:avLst/>
              <a:gdLst/>
              <a:ahLst/>
              <a:cxnLst/>
              <a:rect l="l" t="t" r="r" b="b"/>
              <a:pathLst>
                <a:path w="353695" h="168275">
                  <a:moveTo>
                    <a:pt x="236794" y="0"/>
                  </a:moveTo>
                  <a:lnTo>
                    <a:pt x="211299" y="1"/>
                  </a:lnTo>
                  <a:lnTo>
                    <a:pt x="161243" y="1789"/>
                  </a:lnTo>
                  <a:lnTo>
                    <a:pt x="145798" y="3594"/>
                  </a:lnTo>
                  <a:lnTo>
                    <a:pt x="130658" y="6615"/>
                  </a:lnTo>
                  <a:lnTo>
                    <a:pt x="115494" y="9065"/>
                  </a:lnTo>
                  <a:lnTo>
                    <a:pt x="99978" y="9155"/>
                  </a:lnTo>
                  <a:lnTo>
                    <a:pt x="186376" y="23557"/>
                  </a:lnTo>
                  <a:lnTo>
                    <a:pt x="97743" y="23557"/>
                  </a:lnTo>
                  <a:lnTo>
                    <a:pt x="76841" y="22628"/>
                  </a:lnTo>
                  <a:lnTo>
                    <a:pt x="52515" y="21172"/>
                  </a:lnTo>
                  <a:lnTo>
                    <a:pt x="28099" y="21189"/>
                  </a:lnTo>
                  <a:lnTo>
                    <a:pt x="6925" y="24674"/>
                  </a:lnTo>
                  <a:lnTo>
                    <a:pt x="4347" y="42595"/>
                  </a:lnTo>
                  <a:lnTo>
                    <a:pt x="528" y="59715"/>
                  </a:lnTo>
                  <a:lnTo>
                    <a:pt x="36341" y="120677"/>
                  </a:lnTo>
                  <a:lnTo>
                    <a:pt x="74854" y="140659"/>
                  </a:lnTo>
                  <a:lnTo>
                    <a:pt x="116497" y="154413"/>
                  </a:lnTo>
                  <a:lnTo>
                    <a:pt x="154931" y="162635"/>
                  </a:lnTo>
                  <a:lnTo>
                    <a:pt x="200425" y="168147"/>
                  </a:lnTo>
                  <a:lnTo>
                    <a:pt x="245230" y="167200"/>
                  </a:lnTo>
                  <a:lnTo>
                    <a:pt x="287417" y="155794"/>
                  </a:lnTo>
                  <a:lnTo>
                    <a:pt x="325060" y="129932"/>
                  </a:lnTo>
                  <a:lnTo>
                    <a:pt x="352626" y="88947"/>
                  </a:lnTo>
                  <a:lnTo>
                    <a:pt x="353508" y="72668"/>
                  </a:lnTo>
                  <a:lnTo>
                    <a:pt x="341057" y="48131"/>
                  </a:lnTo>
                  <a:lnTo>
                    <a:pt x="316994" y="25821"/>
                  </a:lnTo>
                  <a:lnTo>
                    <a:pt x="288195" y="9106"/>
                  </a:lnTo>
                  <a:lnTo>
                    <a:pt x="261535" y="1357"/>
                  </a:lnTo>
                  <a:lnTo>
                    <a:pt x="236794" y="0"/>
                  </a:lnTo>
                  <a:close/>
                </a:path>
              </a:pathLst>
            </a:custGeom>
            <a:solidFill>
              <a:srgbClr val="FFFFFF"/>
            </a:solidFill>
          </p:spPr>
          <p:txBody>
            <a:bodyPr wrap="square" lIns="0" tIns="0" rIns="0" bIns="0" rtlCol="0">
              <a:prstTxWarp prst="textNoShape">
                <a:avLst/>
              </a:prstTxWarp>
              <a:noAutofit/>
            </a:bodyPr>
            <a:lstStyle/>
            <a:p>
              <a:endParaRPr lang="en-US"/>
            </a:p>
          </p:txBody>
        </p:sp>
        <p:pic>
          <p:nvPicPr>
            <p:cNvPr id="6" name="Image 640">
              <a:extLst>
                <a:ext uri="{FF2B5EF4-FFF2-40B4-BE49-F238E27FC236}">
                  <a16:creationId xmlns:a16="http://schemas.microsoft.com/office/drawing/2014/main" id="{14DABFE9-FB06-5752-8D70-9E233BBB612A}"/>
                </a:ext>
              </a:extLst>
            </p:cNvPr>
            <p:cNvPicPr/>
            <p:nvPr/>
          </p:nvPicPr>
          <p:blipFill>
            <a:blip r:embed="rId3" cstate="print"/>
            <a:stretch>
              <a:fillRect/>
            </a:stretch>
          </p:blipFill>
          <p:spPr>
            <a:xfrm>
              <a:off x="0" y="0"/>
              <a:ext cx="6048000" cy="3047999"/>
            </a:xfrm>
            <a:prstGeom prst="rect">
              <a:avLst/>
            </a:prstGeom>
          </p:spPr>
        </p:pic>
      </p:grpSp>
      <p:sp>
        <p:nvSpPr>
          <p:cNvPr id="8" name="TextBox 7">
            <a:extLst>
              <a:ext uri="{FF2B5EF4-FFF2-40B4-BE49-F238E27FC236}">
                <a16:creationId xmlns:a16="http://schemas.microsoft.com/office/drawing/2014/main" id="{46C2FBBC-00EF-140F-9181-C6FED1611E14}"/>
              </a:ext>
            </a:extLst>
          </p:cNvPr>
          <p:cNvSpPr txBox="1"/>
          <p:nvPr/>
        </p:nvSpPr>
        <p:spPr>
          <a:xfrm>
            <a:off x="163681" y="4330661"/>
            <a:ext cx="6096000" cy="1661417"/>
          </a:xfrm>
          <a:prstGeom prst="rect">
            <a:avLst/>
          </a:prstGeom>
          <a:noFill/>
        </p:spPr>
        <p:txBody>
          <a:bodyPr wrap="square" lIns="91440" tIns="45720" rIns="91440" bIns="45720" anchor="t">
            <a:spAutoFit/>
          </a:bodyPr>
          <a:lstStyle/>
          <a:p>
            <a:pPr algn="just">
              <a:lnSpc>
                <a:spcPct val="107000"/>
              </a:lnSpc>
              <a:spcAft>
                <a:spcPts val="800"/>
              </a:spcAft>
            </a:pPr>
            <a:r>
              <a:rPr lang="fr-FR" sz="1600" b="1">
                <a:latin typeface="Calibri"/>
                <a:ea typeface="Calibri"/>
                <a:cs typeface="Arial"/>
              </a:rPr>
              <a:t>Consultations :</a:t>
            </a:r>
            <a:r>
              <a:rPr lang="fr-FR" sz="1600">
                <a:latin typeface="Calibri"/>
                <a:ea typeface="Calibri"/>
                <a:cs typeface="Arial"/>
              </a:rPr>
              <a:t> Durant les premières semaines de votre affectation, dans le cadre des formalités d’entrée en fonctions, vous avez tenu des réunions avec divers collègues, au quartier général de la force et à l’état-major de secteur. Vous avez également passé beaucoup de temps à mener des discussions et des consultations avec les militaires de votre bataillon d’infanterie.</a:t>
            </a:r>
          </a:p>
        </p:txBody>
      </p:sp>
    </p:spTree>
    <p:extLst>
      <p:ext uri="{BB962C8B-B14F-4D97-AF65-F5344CB8AC3E}">
        <p14:creationId xmlns:p14="http://schemas.microsoft.com/office/powerpoint/2010/main" val="2056460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235E24-37EE-4A50-83CD-04414A1993B2}"/>
              </a:ext>
            </a:extLst>
          </p:cNvPr>
          <p:cNvSpPr>
            <a:spLocks noGrp="1"/>
          </p:cNvSpPr>
          <p:nvPr>
            <p:ph type="title"/>
          </p:nvPr>
        </p:nvSpPr>
        <p:spPr>
          <a:xfrm>
            <a:off x="653143" y="147410"/>
            <a:ext cx="10515600" cy="766989"/>
          </a:xfrm>
        </p:spPr>
        <p:txBody>
          <a:bodyPr/>
          <a:lstStyle/>
          <a:p>
            <a:r>
              <a:rPr lang="en-GB"/>
              <a:t>Cadre</a:t>
            </a:r>
            <a:r>
              <a:rPr lang="en-GB" noProof="0"/>
              <a:t> (</a:t>
            </a:r>
            <a:r>
              <a:rPr lang="en-GB"/>
              <a:t>suite</a:t>
            </a:r>
            <a:r>
              <a:rPr lang="en-GB" noProof="0"/>
              <a:t>)</a:t>
            </a:r>
          </a:p>
        </p:txBody>
      </p:sp>
      <p:sp>
        <p:nvSpPr>
          <p:cNvPr id="3" name="Espace réservé du contenu 2">
            <a:extLst>
              <a:ext uri="{FF2B5EF4-FFF2-40B4-BE49-F238E27FC236}">
                <a16:creationId xmlns:a16="http://schemas.microsoft.com/office/drawing/2014/main" id="{807598B7-0886-44B6-AF5E-2446CB0F5295}"/>
              </a:ext>
            </a:extLst>
          </p:cNvPr>
          <p:cNvSpPr>
            <a:spLocks noGrp="1"/>
          </p:cNvSpPr>
          <p:nvPr>
            <p:ph idx="1"/>
          </p:nvPr>
        </p:nvSpPr>
        <p:spPr>
          <a:xfrm>
            <a:off x="172660" y="1038541"/>
            <a:ext cx="11476566" cy="4526601"/>
          </a:xfrm>
        </p:spPr>
        <p:txBody>
          <a:bodyPr vert="horz" lIns="91440" tIns="45720" rIns="91440" bIns="45720" rtlCol="0" anchor="t">
            <a:noAutofit/>
          </a:bodyPr>
          <a:lstStyle/>
          <a:p>
            <a:pPr marL="0" indent="0" algn="just">
              <a:lnSpc>
                <a:spcPct val="107000"/>
              </a:lnSpc>
              <a:spcAft>
                <a:spcPts val="800"/>
              </a:spcAft>
              <a:buNone/>
            </a:pPr>
            <a:r>
              <a:rPr lang="fr-FR" sz="1600" b="1" noProof="0">
                <a:effectLst/>
                <a:latin typeface="Calibri"/>
                <a:ea typeface="Calibri"/>
                <a:cs typeface="Calibri"/>
              </a:rPr>
              <a:t>Observations générales :</a:t>
            </a:r>
            <a:r>
              <a:rPr lang="fr-FR" sz="1600" noProof="0">
                <a:effectLst/>
                <a:latin typeface="Calibri"/>
                <a:ea typeface="Calibri"/>
                <a:cs typeface="Calibri"/>
              </a:rPr>
              <a:t> Lors de vos échanges avec le personnel, vous avez constaté que, dans l’ensemble, il règne dans le bataillon une culture de travail positive et un bon esprit d’équipe. Les militaires de différents grades collaborent entre eux et les ordres sont exécutés avec succès. Aucun cas de harcèlement sexuel ou d’autres formes de harcèlement ou de discrimination n’a été signalé.</a:t>
            </a:r>
            <a:endParaRPr lang="fr-FR" sz="1600">
              <a:latin typeface="Calibri"/>
              <a:ea typeface="Calibri"/>
              <a:cs typeface="Calibri"/>
            </a:endParaRPr>
          </a:p>
          <a:p>
            <a:pPr marL="0" indent="0" algn="just">
              <a:lnSpc>
                <a:spcPct val="107000"/>
              </a:lnSpc>
              <a:spcAft>
                <a:spcPts val="800"/>
              </a:spcAft>
              <a:buNone/>
            </a:pPr>
            <a:r>
              <a:rPr lang="fr-FR" sz="1600" b="1" noProof="0">
                <a:effectLst/>
                <a:latin typeface="Calibri"/>
                <a:ea typeface="Calibri"/>
                <a:cs typeface="Calibri"/>
              </a:rPr>
              <a:t>Problèmes : </a:t>
            </a:r>
            <a:r>
              <a:rPr lang="fr-FR" sz="1600" noProof="0">
                <a:effectLst/>
                <a:latin typeface="Calibri"/>
                <a:ea typeface="Calibri"/>
                <a:cs typeface="Calibri"/>
              </a:rPr>
              <a:t>Cependant, le commandant en second du bataillon d’infanterie a signalé que certains collègues, en particulier des femmes, ont parfois le moral en berne et sont soumis(es) à des niveaux de stress élevés. Selon lui, cette situation est due à la complexité de l’environnement et des conditions de sécurité au </a:t>
            </a:r>
            <a:r>
              <a:rPr lang="fr-FR" sz="1600" noProof="0" err="1">
                <a:effectLst/>
                <a:latin typeface="Calibri"/>
                <a:ea typeface="Calibri"/>
                <a:cs typeface="Calibri"/>
              </a:rPr>
              <a:t>Carana</a:t>
            </a:r>
            <a:r>
              <a:rPr lang="fr-FR" sz="1600" noProof="0">
                <a:effectLst/>
                <a:latin typeface="Calibri"/>
                <a:ea typeface="Calibri"/>
                <a:cs typeface="Calibri"/>
              </a:rPr>
              <a:t>. Le commandant en second a toutefois ajouté que les militaires s’habituent généralement au contexte et à l’environnement de travail et semblent aller bien quelques semaines après leur déploiement. D’après le (la) médecin-chef du bataillon d’infanterie, très peu de membres du personnel font appel aux services de conseil offerts par la Mission. Il est possible que la mise en place de plusieurs réseaux de soutien informels ait été utile à cet égard. Les installations de détente en place dans le camp constituent également un moyen d’évacuer le stress, mais, celles-ci étant situées à proximité d’une clôture à travers laquelle la population locale peut voir le personnel, certaines personnes hésitent à les utiliser, car elles ont l’impression d’être observées.</a:t>
            </a:r>
          </a:p>
          <a:p>
            <a:pPr marL="0" indent="0" algn="just">
              <a:lnSpc>
                <a:spcPct val="107000"/>
              </a:lnSpc>
              <a:spcAft>
                <a:spcPts val="800"/>
              </a:spcAft>
              <a:buNone/>
            </a:pPr>
            <a:r>
              <a:rPr lang="fr-FR" sz="1600" noProof="0">
                <a:effectLst/>
                <a:latin typeface="Calibri" panose="020F0502020204030204" pitchFamily="34" charset="0"/>
                <a:ea typeface="Calibri" panose="020F0502020204030204" pitchFamily="34" charset="0"/>
                <a:cs typeface="Calibri" panose="020F0502020204030204" pitchFamily="34" charset="0"/>
              </a:rPr>
              <a:t>Le coordonnateur pour les questions de genre du bataillon d’infanterie a également rapporté une baisse du moral des troupes. Selon lui, ce phénomène touche surtout les femmes, qui sont souvent affectées à des tâches administratives alors qu’elles sont formées à d’autres fonctions, y compris de combat. Le coordonnateur vous a en outre fait part du cas d’un collègue faisant l’objet de brimades répétées en raison de son orientation sexuelle. La personne en question souhaite rester anonyme et ne veut pas porter plainte.</a:t>
            </a:r>
          </a:p>
        </p:txBody>
      </p:sp>
    </p:spTree>
    <p:extLst>
      <p:ext uri="{BB962C8B-B14F-4D97-AF65-F5344CB8AC3E}">
        <p14:creationId xmlns:p14="http://schemas.microsoft.com/office/powerpoint/2010/main" val="2950728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FDB198-2025-4D6A-81A8-3317D7319C88}"/>
              </a:ext>
            </a:extLst>
          </p:cNvPr>
          <p:cNvSpPr>
            <a:spLocks noGrp="1"/>
          </p:cNvSpPr>
          <p:nvPr>
            <p:ph type="title"/>
          </p:nvPr>
        </p:nvSpPr>
        <p:spPr/>
        <p:txBody>
          <a:bodyPr/>
          <a:lstStyle/>
          <a:p>
            <a:r>
              <a:rPr lang="fr-FR" noProof="0"/>
              <a:t>VALEURS ET COMPORTEMENTS FONDAMENTAUX DES NATIONS UNIES</a:t>
            </a:r>
            <a:endParaRPr lang="en-GB" noProof="0"/>
          </a:p>
        </p:txBody>
      </p:sp>
      <p:sp>
        <p:nvSpPr>
          <p:cNvPr id="7" name="TextBox 6">
            <a:extLst>
              <a:ext uri="{FF2B5EF4-FFF2-40B4-BE49-F238E27FC236}">
                <a16:creationId xmlns:a16="http://schemas.microsoft.com/office/drawing/2014/main" id="{1B53E748-299D-A5FC-574E-78E96F16CE0F}"/>
              </a:ext>
            </a:extLst>
          </p:cNvPr>
          <p:cNvSpPr txBox="1"/>
          <p:nvPr/>
        </p:nvSpPr>
        <p:spPr>
          <a:xfrm>
            <a:off x="141514" y="5948431"/>
            <a:ext cx="11804953" cy="826958"/>
          </a:xfrm>
          <a:prstGeom prst="rect">
            <a:avLst/>
          </a:prstGeom>
          <a:noFill/>
        </p:spPr>
        <p:txBody>
          <a:bodyPr wrap="square">
            <a:spAutoFit/>
          </a:bodyPr>
          <a:lstStyle/>
          <a:p>
            <a:pPr marL="0" marR="0">
              <a:spcBef>
                <a:spcPts val="10"/>
              </a:spcBef>
              <a:spcAft>
                <a:spcPts val="0"/>
              </a:spcAft>
            </a:pPr>
            <a:r>
              <a:rPr lang="en-US" sz="800">
                <a:effectLst/>
                <a:latin typeface="Trebuchet MS" panose="020B0603020202020204" pitchFamily="34" charset="0"/>
                <a:ea typeface="Trebuchet MS" panose="020B0603020202020204" pitchFamily="34" charset="0"/>
                <a:cs typeface="Trebuchet MS" panose="020B0603020202020204" pitchFamily="34" charset="0"/>
              </a:rPr>
              <a:t> </a:t>
            </a:r>
            <a:endParaRPr lang="en-US" sz="2400">
              <a:effectLst/>
              <a:latin typeface="Trebuchet MS" panose="020B0603020202020204" pitchFamily="34" charset="0"/>
              <a:ea typeface="Trebuchet MS" panose="020B0603020202020204" pitchFamily="34" charset="0"/>
              <a:cs typeface="Trebuchet MS" panose="020B0603020202020204" pitchFamily="34" charset="0"/>
            </a:endParaRPr>
          </a:p>
          <a:p>
            <a:pPr marL="536575" marR="482600">
              <a:lnSpc>
                <a:spcPct val="102000"/>
              </a:lnSpc>
              <a:spcBef>
                <a:spcPts val="515"/>
              </a:spcBef>
              <a:spcAft>
                <a:spcPts val="0"/>
              </a:spcAft>
            </a:pPr>
            <a:r>
              <a:rPr lang="fr-FR" sz="1800" i="1">
                <a:solidFill>
                  <a:srgbClr val="004B98"/>
                </a:solidFill>
                <a:effectLst/>
                <a:latin typeface="HelveticaNeueLT Std"/>
                <a:ea typeface="Trebuchet MS" panose="020B0603020202020204" pitchFamily="34" charset="0"/>
                <a:cs typeface="Trebuchet MS" panose="020B0603020202020204" pitchFamily="34" charset="0"/>
              </a:rPr>
              <a:t>Source : ONU, Bureau des ressources humaines, « Référentiel de valeurs et de comportements de l’Organisation des Nations Unies », 2021, p. 6.</a:t>
            </a:r>
            <a:endParaRPr lang="en-US" sz="2000">
              <a:effectLst/>
              <a:latin typeface="Trebuchet MS" panose="020B0603020202020204" pitchFamily="34" charset="0"/>
              <a:ea typeface="Trebuchet MS" panose="020B0603020202020204" pitchFamily="34" charset="0"/>
              <a:cs typeface="Trebuchet MS" panose="020B0603020202020204" pitchFamily="34" charset="0"/>
            </a:endParaRPr>
          </a:p>
        </p:txBody>
      </p:sp>
      <p:pic>
        <p:nvPicPr>
          <p:cNvPr id="4" name="Picture 3" descr="A diagram of a diagram&#10;&#10;AI-generated content may be incorrect.">
            <a:extLst>
              <a:ext uri="{FF2B5EF4-FFF2-40B4-BE49-F238E27FC236}">
                <a16:creationId xmlns:a16="http://schemas.microsoft.com/office/drawing/2014/main" id="{E8B876BA-EAB0-2FC6-FA30-D91836237D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6051" y="2013558"/>
            <a:ext cx="3708492" cy="3040760"/>
          </a:xfrm>
          <a:prstGeom prst="rect">
            <a:avLst/>
          </a:prstGeom>
        </p:spPr>
      </p:pic>
      <p:sp>
        <p:nvSpPr>
          <p:cNvPr id="5" name="Rectangle 4">
            <a:extLst>
              <a:ext uri="{FF2B5EF4-FFF2-40B4-BE49-F238E27FC236}">
                <a16:creationId xmlns:a16="http://schemas.microsoft.com/office/drawing/2014/main" id="{FF1DB6EF-F70F-40AA-7108-54080B7ABEDF}"/>
              </a:ext>
            </a:extLst>
          </p:cNvPr>
          <p:cNvSpPr/>
          <p:nvPr/>
        </p:nvSpPr>
        <p:spPr>
          <a:xfrm>
            <a:off x="4336051" y="1690688"/>
            <a:ext cx="1291863" cy="936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5803182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D6C28"/>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B3047E-D918-4ECC-8EB3-2565ACC31330}"/>
              </a:ext>
            </a:extLst>
          </p:cNvPr>
          <p:cNvSpPr>
            <a:spLocks noGrp="1"/>
          </p:cNvSpPr>
          <p:nvPr>
            <p:ph type="title"/>
          </p:nvPr>
        </p:nvSpPr>
        <p:spPr>
          <a:xfrm>
            <a:off x="838200" y="365125"/>
            <a:ext cx="10515600" cy="864961"/>
          </a:xfrm>
        </p:spPr>
        <p:txBody>
          <a:bodyPr/>
          <a:lstStyle/>
          <a:p>
            <a:r>
              <a:rPr lang="fr-FR">
                <a:solidFill>
                  <a:schemeClr val="bg1"/>
                </a:solidFill>
                <a:latin typeface="Calibri" panose="020F0502020204030204" pitchFamily="34" charset="0"/>
                <a:ea typeface="Calibri" panose="020F0502020204030204" pitchFamily="34" charset="0"/>
                <a:cs typeface="Arial" panose="020B0604020202020204" pitchFamily="34" charset="0"/>
              </a:rPr>
              <a:t>Tâche </a:t>
            </a:r>
            <a:endParaRPr lang="en-GB" noProof="0">
              <a:solidFill>
                <a:schemeClr val="bg1"/>
              </a:solidFill>
            </a:endParaRPr>
          </a:p>
        </p:txBody>
      </p:sp>
      <p:sp>
        <p:nvSpPr>
          <p:cNvPr id="3" name="Espace réservé du contenu 2">
            <a:extLst>
              <a:ext uri="{FF2B5EF4-FFF2-40B4-BE49-F238E27FC236}">
                <a16:creationId xmlns:a16="http://schemas.microsoft.com/office/drawing/2014/main" id="{61BE4187-773C-4991-95C7-5F612E9BA9DA}"/>
              </a:ext>
            </a:extLst>
          </p:cNvPr>
          <p:cNvSpPr>
            <a:spLocks noGrp="1"/>
          </p:cNvSpPr>
          <p:nvPr>
            <p:ph idx="1"/>
          </p:nvPr>
        </p:nvSpPr>
        <p:spPr>
          <a:xfrm>
            <a:off x="838200" y="1388962"/>
            <a:ext cx="10515600" cy="4595149"/>
          </a:xfrm>
          <a:noFill/>
        </p:spPr>
        <p:txBody>
          <a:bodyPr>
            <a:normAutofit fontScale="85000" lnSpcReduction="20000"/>
          </a:bodyPr>
          <a:lstStyle/>
          <a:p>
            <a:pPr marL="0" indent="0" algn="just">
              <a:lnSpc>
                <a:spcPct val="107000"/>
              </a:lnSpc>
              <a:spcAft>
                <a:spcPts val="800"/>
              </a:spcAft>
              <a:buNone/>
            </a:pPr>
            <a:r>
              <a:rPr lang="fr-FR" sz="3600">
                <a:solidFill>
                  <a:schemeClr val="bg1"/>
                </a:solidFill>
                <a:latin typeface="Calibri" panose="020F0502020204030204" pitchFamily="34" charset="0"/>
                <a:ea typeface="Calibri" panose="020F0502020204030204" pitchFamily="34" charset="0"/>
                <a:cs typeface="Arial" panose="020B0604020202020204" pitchFamily="34" charset="0"/>
              </a:rPr>
              <a:t>Dans le cadre de vos nouvelles fonctions de commandant(e) de bataillon d’infanterie, et à la lumière des informations obtenues lors de vos premiers entretiens, vous décidez de procéder à une analyse de la situation afin de mieux comprendre ce qu’il se passe dans votre bataillon.</a:t>
            </a:r>
            <a:r>
              <a:rPr lang="en-US" sz="3600" noProof="0">
                <a:solidFill>
                  <a:schemeClr val="bg1"/>
                </a:solidFill>
                <a:effectLst/>
                <a:latin typeface="Calibri" panose="020F0502020204030204" pitchFamily="34" charset="0"/>
                <a:ea typeface="Calibri" panose="020F0502020204030204" pitchFamily="34" charset="0"/>
                <a:cs typeface="Arial" panose="020B0604020202020204" pitchFamily="34" charset="0"/>
              </a:rPr>
              <a:t> </a:t>
            </a:r>
            <a:r>
              <a:rPr lang="fr-FR" sz="3600" noProof="0">
                <a:solidFill>
                  <a:schemeClr val="bg1"/>
                </a:solidFill>
                <a:effectLst/>
                <a:latin typeface="Calibri" panose="020F0502020204030204" pitchFamily="34" charset="0"/>
                <a:ea typeface="Calibri" panose="020F0502020204030204" pitchFamily="34" charset="0"/>
                <a:cs typeface="Arial" panose="020B0604020202020204" pitchFamily="34" charset="0"/>
              </a:rPr>
              <a:t>Pour cela, vous consultez plusieurs collègues afin de mieux comprendre l’environnement de travail actuel et les défis auxquels votre personnel est confronté.</a:t>
            </a:r>
          </a:p>
          <a:p>
            <a:pPr marL="0" indent="0" algn="just">
              <a:lnSpc>
                <a:spcPct val="107000"/>
              </a:lnSpc>
              <a:spcAft>
                <a:spcPts val="800"/>
              </a:spcAft>
              <a:buNone/>
            </a:pPr>
            <a:r>
              <a:rPr lang="fr-FR" sz="3600" noProof="0">
                <a:solidFill>
                  <a:schemeClr val="bg1"/>
                </a:solidFill>
                <a:effectLst/>
                <a:latin typeface="Calibri" panose="020F0502020204030204" pitchFamily="34" charset="0"/>
                <a:ea typeface="Calibri" panose="020F0502020204030204" pitchFamily="34" charset="0"/>
                <a:cs typeface="Arial" panose="020B0604020202020204" pitchFamily="34" charset="0"/>
              </a:rPr>
              <a:t>Sur la base de votre évaluation initiale, vous prendrez une décision concernant un domaine prioritaire sur lequel vous concentrerez vos efforts en premier.</a:t>
            </a:r>
            <a:endParaRPr lang="en-US" sz="3600" noProof="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84486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422984-422B-4F31-87E7-A5316466EC1A}"/>
              </a:ext>
            </a:extLst>
          </p:cNvPr>
          <p:cNvSpPr>
            <a:spLocks noGrp="1"/>
          </p:cNvSpPr>
          <p:nvPr>
            <p:ph type="title"/>
          </p:nvPr>
        </p:nvSpPr>
        <p:spPr>
          <a:xfrm>
            <a:off x="838200" y="365126"/>
            <a:ext cx="10515600" cy="875846"/>
          </a:xfrm>
        </p:spPr>
        <p:txBody>
          <a:bodyPr/>
          <a:lstStyle/>
          <a:p>
            <a:r>
              <a:rPr lang="fr-FR" noProof="0"/>
              <a:t>Aperçu des rôles</a:t>
            </a:r>
          </a:p>
        </p:txBody>
      </p:sp>
      <p:graphicFrame>
        <p:nvGraphicFramePr>
          <p:cNvPr id="7" name="Espace réservé du contenu 6">
            <a:extLst>
              <a:ext uri="{FF2B5EF4-FFF2-40B4-BE49-F238E27FC236}">
                <a16:creationId xmlns:a16="http://schemas.microsoft.com/office/drawing/2014/main" id="{E8AB1CDD-C7DD-44CB-AD57-11F59B7D3AF6}"/>
              </a:ext>
            </a:extLst>
          </p:cNvPr>
          <p:cNvGraphicFramePr>
            <a:graphicFrameLocks noGrp="1"/>
          </p:cNvGraphicFramePr>
          <p:nvPr>
            <p:ph idx="1"/>
            <p:extLst>
              <p:ext uri="{D42A27DB-BD31-4B8C-83A1-F6EECF244321}">
                <p14:modId xmlns:p14="http://schemas.microsoft.com/office/powerpoint/2010/main" val="775287812"/>
              </p:ext>
            </p:extLst>
          </p:nvPr>
        </p:nvGraphicFramePr>
        <p:xfrm>
          <a:off x="446315" y="1690688"/>
          <a:ext cx="5943599" cy="3564747"/>
        </p:xfrm>
        <a:graphic>
          <a:graphicData uri="http://schemas.openxmlformats.org/drawingml/2006/table">
            <a:tbl>
              <a:tblPr firstRow="1" firstCol="1" bandRow="1">
                <a:tableStyleId>{5C22544A-7EE6-4342-B048-85BDC9FD1C3A}</a:tableStyleId>
              </a:tblPr>
              <a:tblGrid>
                <a:gridCol w="5943599">
                  <a:extLst>
                    <a:ext uri="{9D8B030D-6E8A-4147-A177-3AD203B41FA5}">
                      <a16:colId xmlns:a16="http://schemas.microsoft.com/office/drawing/2014/main" val="1379834042"/>
                    </a:ext>
                  </a:extLst>
                </a:gridCol>
              </a:tblGrid>
              <a:tr h="569251">
                <a:tc>
                  <a:txBody>
                    <a:bodyPr/>
                    <a:lstStyle/>
                    <a:p>
                      <a:pPr marL="0" marR="25400" algn="l">
                        <a:lnSpc>
                          <a:spcPct val="100000"/>
                        </a:lnSpc>
                        <a:spcBef>
                          <a:spcPts val="200"/>
                        </a:spcBef>
                        <a:spcAft>
                          <a:spcPts val="400"/>
                        </a:spcAft>
                        <a:buNone/>
                        <a:tabLst>
                          <a:tab pos="182880" algn="l"/>
                          <a:tab pos="365760" algn="l"/>
                          <a:tab pos="548640" algn="l"/>
                          <a:tab pos="731520" algn="l"/>
                        </a:tabLst>
                      </a:pPr>
                      <a:r>
                        <a:rPr lang="fr-FR" sz="2000" b="1" kern="1200">
                          <a:solidFill>
                            <a:schemeClr val="lt1"/>
                          </a:solidFill>
                          <a:effectLst/>
                          <a:latin typeface="+mn-lt"/>
                          <a:ea typeface="+mn-ea"/>
                          <a:cs typeface="+mn-cs"/>
                        </a:rPr>
                        <a:t>Commandante d’un bataillon d’infanterie des Nations Unies nouvellement nommée (femme)</a:t>
                      </a:r>
                      <a:endParaRPr lang="en-US" sz="2000" b="1" kern="100">
                        <a:solidFill>
                          <a:schemeClr val="bg1"/>
                        </a:solidFill>
                        <a:effectLst/>
                        <a:latin typeface="+mn-lt"/>
                        <a:ea typeface="Trebuchet MS" panose="020B0603020202020204" pitchFamily="34" charset="0"/>
                        <a:cs typeface="Trebuchet MS" panose="020B0603020202020204" pitchFamily="34" charset="0"/>
                      </a:endParaRPr>
                    </a:p>
                  </a:txBody>
                  <a:tcPr marL="0" marR="0" marT="0" marB="0" anchor="ctr"/>
                </a:tc>
                <a:extLst>
                  <a:ext uri="{0D108BD9-81ED-4DB2-BD59-A6C34878D82A}">
                    <a16:rowId xmlns:a16="http://schemas.microsoft.com/office/drawing/2014/main" val="1246509703"/>
                  </a:ext>
                </a:extLst>
              </a:tr>
              <a:tr h="569251">
                <a:tc>
                  <a:txBody>
                    <a:bodyPr/>
                    <a:lstStyle/>
                    <a:p>
                      <a:pPr marL="0" marR="25400" algn="l">
                        <a:lnSpc>
                          <a:spcPct val="100000"/>
                        </a:lnSpc>
                        <a:spcBef>
                          <a:spcPts val="200"/>
                        </a:spcBef>
                        <a:spcAft>
                          <a:spcPts val="400"/>
                        </a:spcAft>
                        <a:buNone/>
                        <a:tabLst>
                          <a:tab pos="182880" algn="l"/>
                          <a:tab pos="365760" algn="l"/>
                          <a:tab pos="548640" algn="l"/>
                          <a:tab pos="731520" algn="l"/>
                        </a:tabLst>
                      </a:pPr>
                      <a:r>
                        <a:rPr lang="fr-FR" sz="2000" b="1" kern="1200">
                          <a:solidFill>
                            <a:schemeClr val="lt1"/>
                          </a:solidFill>
                          <a:effectLst/>
                          <a:latin typeface="+mn-lt"/>
                          <a:ea typeface="+mn-ea"/>
                          <a:cs typeface="+mn-cs"/>
                        </a:rPr>
                        <a:t>Commandant en second d’un Bataillon d’infanterie des Nations Unies</a:t>
                      </a:r>
                      <a:endParaRPr lang="fr-FR" sz="2000" b="1" kern="100">
                        <a:solidFill>
                          <a:schemeClr val="bg1"/>
                        </a:solidFill>
                        <a:effectLst/>
                        <a:latin typeface="+mn-lt"/>
                        <a:ea typeface="Trebuchet MS" panose="020B0603020202020204" pitchFamily="34" charset="0"/>
                        <a:cs typeface="Trebuchet MS" panose="020B0603020202020204" pitchFamily="34" charset="0"/>
                      </a:endParaRPr>
                    </a:p>
                  </a:txBody>
                  <a:tcPr marL="0" marR="0" marT="0" marB="0" anchor="ctr"/>
                </a:tc>
                <a:extLst>
                  <a:ext uri="{0D108BD9-81ED-4DB2-BD59-A6C34878D82A}">
                    <a16:rowId xmlns:a16="http://schemas.microsoft.com/office/drawing/2014/main" val="2332291056"/>
                  </a:ext>
                </a:extLst>
              </a:tr>
              <a:tr h="569251">
                <a:tc>
                  <a:txBody>
                    <a:bodyPr/>
                    <a:lstStyle/>
                    <a:p>
                      <a:pPr marL="0" marR="25400" algn="l">
                        <a:lnSpc>
                          <a:spcPts val="1200"/>
                        </a:lnSpc>
                        <a:spcBef>
                          <a:spcPts val="200"/>
                        </a:spcBef>
                        <a:spcAft>
                          <a:spcPts val="400"/>
                        </a:spcAft>
                        <a:buNone/>
                      </a:pPr>
                      <a:r>
                        <a:rPr lang="fr-FR" sz="2000" kern="100">
                          <a:solidFill>
                            <a:schemeClr val="bg1"/>
                          </a:solidFill>
                          <a:effectLst/>
                          <a:latin typeface="+mn-lt"/>
                          <a:ea typeface="Trebuchet MS" panose="020B0603020202020204" pitchFamily="34" charset="0"/>
                          <a:cs typeface="Trebuchet MS" panose="020B0603020202020204" pitchFamily="34" charset="0"/>
                        </a:rPr>
                        <a:t> </a:t>
                      </a:r>
                      <a:r>
                        <a:rPr lang="fr-FR" sz="2000" b="1" i="0" u="none" strike="noStrike" kern="100" noProof="0">
                          <a:solidFill>
                            <a:schemeClr val="bg1"/>
                          </a:solidFill>
                          <a:effectLst/>
                        </a:rPr>
                        <a:t>Coordonnatrice militaire des Nations Unies pour les questions de genre</a:t>
                      </a:r>
                      <a:endParaRPr lang="en-US" sz="2000" b="1" kern="100">
                        <a:solidFill>
                          <a:schemeClr val="bg1"/>
                        </a:solidFill>
                        <a:effectLst/>
                        <a:latin typeface="+mn-lt"/>
                      </a:endParaRPr>
                    </a:p>
                  </a:txBody>
                  <a:tcPr marL="68580" marR="68580" marT="0" marB="0" anchor="ctr"/>
                </a:tc>
                <a:extLst>
                  <a:ext uri="{0D108BD9-81ED-4DB2-BD59-A6C34878D82A}">
                    <a16:rowId xmlns:a16="http://schemas.microsoft.com/office/drawing/2014/main" val="598844739"/>
                  </a:ext>
                </a:extLst>
              </a:tr>
              <a:tr h="569251">
                <a:tc>
                  <a:txBody>
                    <a:bodyPr/>
                    <a:lstStyle/>
                    <a:p>
                      <a:pPr>
                        <a:lnSpc>
                          <a:spcPct val="107000"/>
                        </a:lnSpc>
                        <a:spcAft>
                          <a:spcPts val="800"/>
                        </a:spcAft>
                      </a:pPr>
                      <a:r>
                        <a:rPr lang="fr-FR" sz="2000" b="1" kern="1200">
                          <a:solidFill>
                            <a:schemeClr val="lt1"/>
                          </a:solidFill>
                          <a:effectLst/>
                          <a:latin typeface="+mn-lt"/>
                          <a:ea typeface="+mn-ea"/>
                          <a:cs typeface="+mn-cs"/>
                        </a:rPr>
                        <a:t>Officier des Nations Unies pour la coordination </a:t>
                      </a:r>
                      <a:r>
                        <a:rPr lang="fr-FR" sz="2000" b="1" kern="1200" err="1">
                          <a:solidFill>
                            <a:schemeClr val="lt1"/>
                          </a:solidFill>
                          <a:effectLst/>
                          <a:latin typeface="+mn-lt"/>
                          <a:ea typeface="+mn-ea"/>
                          <a:cs typeface="+mn-cs"/>
                        </a:rPr>
                        <a:t>civilo</a:t>
                      </a:r>
                      <a:r>
                        <a:rPr lang="fr-FR" sz="2000" b="1" kern="1200">
                          <a:solidFill>
                            <a:schemeClr val="lt1"/>
                          </a:solidFill>
                          <a:effectLst/>
                          <a:latin typeface="+mn-lt"/>
                          <a:ea typeface="+mn-ea"/>
                          <a:cs typeface="+mn-cs"/>
                        </a:rPr>
                        <a:t>-militaire</a:t>
                      </a:r>
                      <a:endParaRPr lang="fr-FR" sz="2000" b="1"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592637518"/>
                  </a:ext>
                </a:extLst>
              </a:tr>
              <a:tr h="569251">
                <a:tc>
                  <a:txBody>
                    <a:bodyPr/>
                    <a:lstStyle/>
                    <a:p>
                      <a:pPr marL="0" marR="25400" lvl="0" indent="0" algn="l" defTabSz="914400" rtl="0" eaLnBrk="1" fontAlgn="auto" latinLnBrk="0" hangingPunct="1">
                        <a:lnSpc>
                          <a:spcPts val="1200"/>
                        </a:lnSpc>
                        <a:spcBef>
                          <a:spcPts val="200"/>
                        </a:spcBef>
                        <a:spcAft>
                          <a:spcPts val="400"/>
                        </a:spcAft>
                        <a:buClrTx/>
                        <a:buSzTx/>
                        <a:buFontTx/>
                        <a:buNone/>
                        <a:tabLst>
                          <a:tab pos="182880" algn="l"/>
                          <a:tab pos="365760" algn="l"/>
                          <a:tab pos="548640" algn="l"/>
                          <a:tab pos="731520" algn="l"/>
                        </a:tabLst>
                        <a:defRPr/>
                      </a:pPr>
                      <a:r>
                        <a:rPr lang="fr-FR" sz="2000" b="1" kern="1200">
                          <a:solidFill>
                            <a:schemeClr val="lt1"/>
                          </a:solidFill>
                          <a:effectLst/>
                          <a:latin typeface="+mn-lt"/>
                          <a:ea typeface="+mn-ea"/>
                          <a:cs typeface="+mn-cs"/>
                        </a:rPr>
                        <a:t>Logisticien des Nations Unies</a:t>
                      </a:r>
                      <a:endParaRPr lang="en-US" sz="2000" b="1" kern="1200">
                        <a:solidFill>
                          <a:schemeClr val="lt1"/>
                        </a:solidFill>
                        <a:effectLst/>
                        <a:latin typeface="+mn-lt"/>
                        <a:ea typeface="+mn-ea"/>
                        <a:cs typeface="+mn-cs"/>
                      </a:endParaRPr>
                    </a:p>
                    <a:p>
                      <a:pPr marL="0" marR="25400" algn="l">
                        <a:lnSpc>
                          <a:spcPts val="1200"/>
                        </a:lnSpc>
                        <a:spcBef>
                          <a:spcPts val="200"/>
                        </a:spcBef>
                        <a:spcAft>
                          <a:spcPts val="400"/>
                        </a:spcAft>
                        <a:buNone/>
                        <a:tabLst>
                          <a:tab pos="182880" algn="l"/>
                          <a:tab pos="365760" algn="l"/>
                          <a:tab pos="548640" algn="l"/>
                          <a:tab pos="731520" algn="l"/>
                        </a:tabLst>
                      </a:pPr>
                      <a:endParaRPr lang="en-US" sz="2000" kern="100">
                        <a:solidFill>
                          <a:schemeClr val="bg1"/>
                        </a:solidFill>
                        <a:effectLst/>
                        <a:latin typeface="+mn-lt"/>
                        <a:ea typeface="Trebuchet MS" panose="020B0603020202020204" pitchFamily="34" charset="0"/>
                        <a:cs typeface="Trebuchet MS" panose="020B0603020202020204" pitchFamily="34" charset="0"/>
                      </a:endParaRPr>
                    </a:p>
                  </a:txBody>
                  <a:tcPr marL="0" marR="0" marT="0" marB="0" anchor="ctr"/>
                </a:tc>
                <a:extLst>
                  <a:ext uri="{0D108BD9-81ED-4DB2-BD59-A6C34878D82A}">
                    <a16:rowId xmlns:a16="http://schemas.microsoft.com/office/drawing/2014/main" val="4009645246"/>
                  </a:ext>
                </a:extLst>
              </a:tr>
              <a:tr h="569251">
                <a:tc>
                  <a:txBody>
                    <a:bodyPr/>
                    <a:lstStyle/>
                    <a:p>
                      <a:pPr marL="0" marR="25400" algn="l">
                        <a:lnSpc>
                          <a:spcPts val="1200"/>
                        </a:lnSpc>
                        <a:spcBef>
                          <a:spcPts val="200"/>
                        </a:spcBef>
                        <a:spcAft>
                          <a:spcPts val="400"/>
                        </a:spcAft>
                        <a:buNone/>
                        <a:tabLst>
                          <a:tab pos="182880" algn="l"/>
                          <a:tab pos="365760" algn="l"/>
                          <a:tab pos="548640" algn="l"/>
                          <a:tab pos="731520" algn="l"/>
                        </a:tabLst>
                      </a:pPr>
                      <a:r>
                        <a:rPr lang="fr-FR" sz="2000" b="1" kern="100">
                          <a:solidFill>
                            <a:schemeClr val="bg1"/>
                          </a:solidFill>
                          <a:effectLst/>
                          <a:latin typeface="+mn-lt"/>
                          <a:ea typeface="Trebuchet MS" panose="020B0603020202020204" pitchFamily="34" charset="0"/>
                          <a:cs typeface="Trebuchet MS" panose="020B0603020202020204" pitchFamily="34" charset="0"/>
                        </a:rPr>
                        <a:t>Officier de l’ONU pour la coordination </a:t>
                      </a:r>
                      <a:r>
                        <a:rPr lang="fr-FR" sz="2000" b="1" kern="100" err="1">
                          <a:solidFill>
                            <a:schemeClr val="bg1"/>
                          </a:solidFill>
                          <a:effectLst/>
                          <a:latin typeface="+mn-lt"/>
                          <a:ea typeface="Trebuchet MS" panose="020B0603020202020204" pitchFamily="34" charset="0"/>
                          <a:cs typeface="Trebuchet MS" panose="020B0603020202020204" pitchFamily="34" charset="0"/>
                        </a:rPr>
                        <a:t>civilo</a:t>
                      </a:r>
                      <a:r>
                        <a:rPr lang="fr-FR" sz="2000" b="1" kern="100">
                          <a:solidFill>
                            <a:schemeClr val="bg1"/>
                          </a:solidFill>
                          <a:effectLst/>
                          <a:latin typeface="+mn-lt"/>
                          <a:ea typeface="Trebuchet MS" panose="020B0603020202020204" pitchFamily="34" charset="0"/>
                          <a:cs typeface="Trebuchet MS" panose="020B0603020202020204" pitchFamily="34" charset="0"/>
                        </a:rPr>
                        <a:t>-militaire</a:t>
                      </a:r>
                    </a:p>
                  </a:txBody>
                  <a:tcPr marL="0" marR="0" marT="0" marB="0" anchor="ctr"/>
                </a:tc>
                <a:extLst>
                  <a:ext uri="{0D108BD9-81ED-4DB2-BD59-A6C34878D82A}">
                    <a16:rowId xmlns:a16="http://schemas.microsoft.com/office/drawing/2014/main" val="2975763771"/>
                  </a:ext>
                </a:extLst>
              </a:tr>
            </a:tbl>
          </a:graphicData>
        </a:graphic>
      </p:graphicFrame>
      <p:graphicFrame>
        <p:nvGraphicFramePr>
          <p:cNvPr id="8" name="Tableau 7">
            <a:extLst>
              <a:ext uri="{FF2B5EF4-FFF2-40B4-BE49-F238E27FC236}">
                <a16:creationId xmlns:a16="http://schemas.microsoft.com/office/drawing/2014/main" id="{EBBBB134-B8BB-4121-80F1-20DEA665DD2F}"/>
              </a:ext>
            </a:extLst>
          </p:cNvPr>
          <p:cNvGraphicFramePr>
            <a:graphicFrameLocks noGrp="1"/>
          </p:cNvGraphicFramePr>
          <p:nvPr>
            <p:extLst>
              <p:ext uri="{D42A27DB-BD31-4B8C-83A1-F6EECF244321}">
                <p14:modId xmlns:p14="http://schemas.microsoft.com/office/powerpoint/2010/main" val="189051750"/>
              </p:ext>
            </p:extLst>
          </p:nvPr>
        </p:nvGraphicFramePr>
        <p:xfrm>
          <a:off x="6662057" y="1694090"/>
          <a:ext cx="5379886" cy="3680392"/>
        </p:xfrm>
        <a:graphic>
          <a:graphicData uri="http://schemas.openxmlformats.org/drawingml/2006/table">
            <a:tbl>
              <a:tblPr firstRow="1" firstCol="1" bandRow="1">
                <a:tableStyleId>{5C22544A-7EE6-4342-B048-85BDC9FD1C3A}</a:tableStyleId>
              </a:tblPr>
              <a:tblGrid>
                <a:gridCol w="5379886">
                  <a:extLst>
                    <a:ext uri="{9D8B030D-6E8A-4147-A177-3AD203B41FA5}">
                      <a16:colId xmlns:a16="http://schemas.microsoft.com/office/drawing/2014/main" val="532266252"/>
                    </a:ext>
                  </a:extLst>
                </a:gridCol>
              </a:tblGrid>
              <a:tr h="516559">
                <a:tc>
                  <a:txBody>
                    <a:bodyPr/>
                    <a:lstStyle/>
                    <a:p>
                      <a:pPr marL="0" marR="25400" algn="l">
                        <a:lnSpc>
                          <a:spcPct val="100000"/>
                        </a:lnSpc>
                        <a:spcBef>
                          <a:spcPts val="200"/>
                        </a:spcBef>
                        <a:spcAft>
                          <a:spcPts val="400"/>
                        </a:spcAft>
                        <a:buNone/>
                        <a:tabLst>
                          <a:tab pos="182880" algn="l"/>
                          <a:tab pos="365760" algn="l"/>
                          <a:tab pos="548640" algn="l"/>
                          <a:tab pos="731520" algn="l"/>
                        </a:tabLst>
                      </a:pPr>
                      <a:r>
                        <a:rPr lang="fr-FR" sz="2000" b="1" kern="100">
                          <a:solidFill>
                            <a:schemeClr val="bg1"/>
                          </a:solidFill>
                          <a:effectLst/>
                          <a:latin typeface="+mn-lt"/>
                          <a:ea typeface="Trebuchet MS" panose="020B0603020202020204" pitchFamily="34" charset="0"/>
                          <a:cs typeface="Trebuchet MS" panose="020B0603020202020204" pitchFamily="34" charset="0"/>
                        </a:rPr>
                        <a:t>Spécialiste des Nations Unies en matière de</a:t>
                      </a:r>
                      <a:endParaRPr lang="fr-FR"/>
                    </a:p>
                    <a:p>
                      <a:pPr marL="0" marR="25400" algn="l">
                        <a:lnSpc>
                          <a:spcPct val="100000"/>
                        </a:lnSpc>
                        <a:spcBef>
                          <a:spcPts val="200"/>
                        </a:spcBef>
                        <a:spcAft>
                          <a:spcPts val="400"/>
                        </a:spcAft>
                        <a:buNone/>
                        <a:tabLst>
                          <a:tab pos="182880" algn="l"/>
                          <a:tab pos="365760" algn="l"/>
                          <a:tab pos="548640" algn="l"/>
                          <a:tab pos="731520" algn="l"/>
                        </a:tabLst>
                      </a:pPr>
                      <a:r>
                        <a:rPr lang="fr-FR" sz="2000" b="1" kern="100">
                          <a:solidFill>
                            <a:schemeClr val="bg1"/>
                          </a:solidFill>
                          <a:effectLst/>
                          <a:latin typeface="+mn-lt"/>
                          <a:ea typeface="Trebuchet MS" panose="020B0603020202020204" pitchFamily="34" charset="0"/>
                          <a:cs typeface="Trebuchet MS" panose="020B0603020202020204" pitchFamily="34" charset="0"/>
                        </a:rPr>
                        <a:t> déontologie et de discipline dans la Mission</a:t>
                      </a:r>
                    </a:p>
                  </a:txBody>
                  <a:tcPr marL="0" marR="0" marT="0" marB="0" anchor="ctr"/>
                </a:tc>
                <a:extLst>
                  <a:ext uri="{0D108BD9-81ED-4DB2-BD59-A6C34878D82A}">
                    <a16:rowId xmlns:a16="http://schemas.microsoft.com/office/drawing/2014/main" val="1380058268"/>
                  </a:ext>
                </a:extLst>
              </a:tr>
              <a:tr h="516559">
                <a:tc>
                  <a:txBody>
                    <a:bodyPr/>
                    <a:lstStyle/>
                    <a:p>
                      <a:pPr marL="0" marR="25400" algn="l">
                        <a:lnSpc>
                          <a:spcPct val="100000"/>
                        </a:lnSpc>
                        <a:spcBef>
                          <a:spcPts val="200"/>
                        </a:spcBef>
                        <a:spcAft>
                          <a:spcPts val="400"/>
                        </a:spcAft>
                        <a:buNone/>
                        <a:tabLst>
                          <a:tab pos="182880" algn="l"/>
                          <a:tab pos="365760" algn="l"/>
                          <a:tab pos="548640" algn="l"/>
                          <a:tab pos="731520" algn="l"/>
                        </a:tabLst>
                      </a:pPr>
                      <a:r>
                        <a:rPr lang="fr-FR" sz="2000" b="1" kern="1200">
                          <a:solidFill>
                            <a:schemeClr val="lt1"/>
                          </a:solidFill>
                          <a:effectLst/>
                          <a:latin typeface="+mn-lt"/>
                          <a:ea typeface="+mn-ea"/>
                          <a:cs typeface="+mn-cs"/>
                        </a:rPr>
                        <a:t>Officier du bataillon d’infanterie des Nations Unies (homme)</a:t>
                      </a:r>
                      <a:endParaRPr lang="en-US" sz="2000" kern="100">
                        <a:solidFill>
                          <a:schemeClr val="bg1"/>
                        </a:solidFill>
                        <a:effectLst/>
                        <a:latin typeface="+mn-lt"/>
                        <a:ea typeface="Trebuchet MS" panose="020B0603020202020204" pitchFamily="34" charset="0"/>
                        <a:cs typeface="Trebuchet MS" panose="020B0603020202020204" pitchFamily="34" charset="0"/>
                      </a:endParaRPr>
                    </a:p>
                  </a:txBody>
                  <a:tcPr marL="0" marR="0" marT="0" marB="0" anchor="ctr"/>
                </a:tc>
                <a:extLst>
                  <a:ext uri="{0D108BD9-81ED-4DB2-BD59-A6C34878D82A}">
                    <a16:rowId xmlns:a16="http://schemas.microsoft.com/office/drawing/2014/main" val="3453903840"/>
                  </a:ext>
                </a:extLst>
              </a:tr>
              <a:tr h="516559">
                <a:tc>
                  <a:txBody>
                    <a:bodyPr/>
                    <a:lstStyle/>
                    <a:p>
                      <a:pPr>
                        <a:lnSpc>
                          <a:spcPct val="100000"/>
                        </a:lnSpc>
                        <a:spcAft>
                          <a:spcPts val="800"/>
                        </a:spcAft>
                      </a:pPr>
                      <a:r>
                        <a:rPr lang="fr-FR" sz="2000" b="1" kern="1200">
                          <a:solidFill>
                            <a:schemeClr val="lt1"/>
                          </a:solidFill>
                          <a:effectLst/>
                          <a:latin typeface="+mn-lt"/>
                          <a:ea typeface="+mn-ea"/>
                          <a:cs typeface="+mn-cs"/>
                        </a:rPr>
                        <a:t>Officière du bataillon d’infanterie des Nations Unies (femme)</a:t>
                      </a:r>
                      <a:endParaRPr lang="fr-FR" sz="20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32913856"/>
                  </a:ext>
                </a:extLst>
              </a:tr>
              <a:tr h="399559">
                <a:tc>
                  <a:txBody>
                    <a:bodyPr/>
                    <a:lstStyle/>
                    <a:p>
                      <a:pPr>
                        <a:lnSpc>
                          <a:spcPct val="107000"/>
                        </a:lnSpc>
                        <a:spcAft>
                          <a:spcPts val="800"/>
                        </a:spcAft>
                      </a:pPr>
                      <a:r>
                        <a:rPr lang="fr-FR" sz="2000" b="1" kern="1200">
                          <a:solidFill>
                            <a:schemeClr val="lt1"/>
                          </a:solidFill>
                          <a:effectLst/>
                          <a:latin typeface="+mn-lt"/>
                          <a:ea typeface="+mn-ea"/>
                          <a:cs typeface="+mn-cs"/>
                        </a:rPr>
                        <a:t>Observateur(</a:t>
                      </a:r>
                      <a:r>
                        <a:rPr lang="fr-FR" sz="2000" b="1" kern="1200" err="1">
                          <a:solidFill>
                            <a:schemeClr val="lt1"/>
                          </a:solidFill>
                          <a:effectLst/>
                          <a:latin typeface="+mn-lt"/>
                          <a:ea typeface="+mn-ea"/>
                          <a:cs typeface="+mn-cs"/>
                        </a:rPr>
                        <a:t>trice</a:t>
                      </a:r>
                      <a:r>
                        <a:rPr lang="fr-FR" sz="2000" b="1" kern="1200">
                          <a:solidFill>
                            <a:schemeClr val="lt1"/>
                          </a:solidFill>
                          <a:effectLst/>
                          <a:latin typeface="+mn-lt"/>
                          <a:ea typeface="+mn-ea"/>
                          <a:cs typeface="+mn-cs"/>
                        </a:rPr>
                        <a:t>) </a:t>
                      </a:r>
                      <a:r>
                        <a:rPr lang="fr-FR" sz="2000" noProof="0">
                          <a:effectLst/>
                        </a:rPr>
                        <a:t> 1 </a:t>
                      </a:r>
                      <a:endParaRPr lang="fr-FR" sz="20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042608801"/>
                  </a:ext>
                </a:extLst>
              </a:tr>
              <a:tr h="1375833">
                <a:tc>
                  <a:txBody>
                    <a:bodyPr/>
                    <a:lstStyle/>
                    <a:p>
                      <a:pPr>
                        <a:lnSpc>
                          <a:spcPct val="107000"/>
                        </a:lnSpc>
                        <a:spcAft>
                          <a:spcPts val="800"/>
                        </a:spcAft>
                      </a:pPr>
                      <a:r>
                        <a:rPr lang="fr-FR" sz="2000" b="1" kern="1200">
                          <a:solidFill>
                            <a:schemeClr val="lt1"/>
                          </a:solidFill>
                          <a:effectLst/>
                          <a:latin typeface="+mn-lt"/>
                          <a:ea typeface="+mn-ea"/>
                          <a:cs typeface="+mn-cs"/>
                        </a:rPr>
                        <a:t>Observateur(</a:t>
                      </a:r>
                      <a:r>
                        <a:rPr lang="fr-FR" sz="2000" b="1" kern="1200" err="1">
                          <a:solidFill>
                            <a:schemeClr val="lt1"/>
                          </a:solidFill>
                          <a:effectLst/>
                          <a:latin typeface="+mn-lt"/>
                          <a:ea typeface="+mn-ea"/>
                          <a:cs typeface="+mn-cs"/>
                        </a:rPr>
                        <a:t>trice</a:t>
                      </a:r>
                      <a:r>
                        <a:rPr lang="fr-FR" sz="2000" b="1" kern="1200">
                          <a:solidFill>
                            <a:schemeClr val="lt1"/>
                          </a:solidFill>
                          <a:effectLst/>
                          <a:latin typeface="+mn-lt"/>
                          <a:ea typeface="+mn-ea"/>
                          <a:cs typeface="+mn-cs"/>
                        </a:rPr>
                        <a:t>)  2</a:t>
                      </a:r>
                      <a:endParaRPr lang="fr-FR" sz="20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479674583"/>
                  </a:ext>
                </a:extLst>
              </a:tr>
            </a:tbl>
          </a:graphicData>
        </a:graphic>
      </p:graphicFrame>
    </p:spTree>
    <p:extLst>
      <p:ext uri="{BB962C8B-B14F-4D97-AF65-F5344CB8AC3E}">
        <p14:creationId xmlns:p14="http://schemas.microsoft.com/office/powerpoint/2010/main" val="32834974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03B476E85AC8342866B6524D17E8A86" ma:contentTypeVersion="15" ma:contentTypeDescription="Create a new document." ma:contentTypeScope="" ma:versionID="6f4255f04ee179430cc104f91b0200fd">
  <xsd:schema xmlns:xsd="http://www.w3.org/2001/XMLSchema" xmlns:xs="http://www.w3.org/2001/XMLSchema" xmlns:p="http://schemas.microsoft.com/office/2006/metadata/properties" xmlns:ns2="2a1b13b6-5cb9-4595-b3a5-ce37c490501b" xmlns:ns3="1182e6f1-0aed-4d70-b952-9ad3a2aa56b1" targetNamespace="http://schemas.microsoft.com/office/2006/metadata/properties" ma:root="true" ma:fieldsID="6d9e584548addd11aa168e3962c0e029" ns2:_="" ns3:_="">
    <xsd:import namespace="2a1b13b6-5cb9-4595-b3a5-ce37c490501b"/>
    <xsd:import namespace="1182e6f1-0aed-4d70-b952-9ad3a2aa56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Location" minOccurs="0"/>
                <xsd:element ref="ns2:MediaServiceGenerationTime" minOccurs="0"/>
                <xsd:element ref="ns2:MediaServiceEventHashCode" minOccurs="0"/>
                <xsd:element ref="ns2:MediaServiceOCR" minOccurs="0"/>
                <xsd:element ref="ns2:MediaLengthInSeconds" minOccurs="0"/>
                <xsd:element ref="ns2:Modifi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1b13b6-5cb9-4595-b3a5-ce37c49050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odifiedby" ma:index="21" nillable="true" ma:displayName="Modified by" ma:format="Dropdown" ma:list="UserInfo" ma:SharePointGroup="0" ma:internalName="Modifi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182e6f1-0aed-4d70-b952-9ad3a2aa56b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3755600-0716-459b-b585-a330963190da}" ma:internalName="TaxCatchAll" ma:showField="CatchAllData" ma:web="1182e6f1-0aed-4d70-b952-9ad3a2aa5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182e6f1-0aed-4d70-b952-9ad3a2aa56b1" xsi:nil="true"/>
    <lcf76f155ced4ddcb4097134ff3c332f xmlns="2a1b13b6-5cb9-4595-b3a5-ce37c490501b">
      <Terms xmlns="http://schemas.microsoft.com/office/infopath/2007/PartnerControls"/>
    </lcf76f155ced4ddcb4097134ff3c332f>
    <Modifiedby xmlns="2a1b13b6-5cb9-4595-b3a5-ce37c490501b">
      <UserInfo>
        <DisplayName/>
        <AccountId xsi:nil="true"/>
        <AccountType/>
      </UserInfo>
    </Modifiedby>
  </documentManagement>
</p:properties>
</file>

<file path=customXml/itemProps1.xml><?xml version="1.0" encoding="utf-8"?>
<ds:datastoreItem xmlns:ds="http://schemas.openxmlformats.org/officeDocument/2006/customXml" ds:itemID="{0C0041A0-E593-425F-9803-93AAA6A58BDA}"/>
</file>

<file path=customXml/itemProps2.xml><?xml version="1.0" encoding="utf-8"?>
<ds:datastoreItem xmlns:ds="http://schemas.openxmlformats.org/officeDocument/2006/customXml" ds:itemID="{39ED1DEC-A183-4411-BD95-4D508AFDC847}"/>
</file>

<file path=customXml/itemProps3.xml><?xml version="1.0" encoding="utf-8"?>
<ds:datastoreItem xmlns:ds="http://schemas.openxmlformats.org/officeDocument/2006/customXml" ds:itemID="{F6A18D84-D64B-47B9-8671-8640B6246E8A}"/>
</file>

<file path=docMetadata/LabelInfo.xml><?xml version="1.0" encoding="utf-8"?>
<clbl:labelList xmlns:clbl="http://schemas.microsoft.com/office/2020/mipLabelMetadata">
  <clbl:label id="{0f9e35db-544f-4f60-bdcc-5ea416e6dc70}" enabled="0" method="" siteId="{0f9e35db-544f-4f60-bdcc-5ea416e6dc70}"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Grand écran</PresentationFormat>
  <Slides>14</Slides>
  <Notes>14</Notes>
  <HiddenSlides>0</HiddenSlides>
  <ScaleCrop>false</ScaleCrop>
  <HeadingPairs>
    <vt:vector size="4" baseType="variant">
      <vt:variant>
        <vt:lpstr>Thème</vt:lpstr>
      </vt:variant>
      <vt:variant>
        <vt:i4>2</vt:i4>
      </vt:variant>
      <vt:variant>
        <vt:lpstr>Titres des diapositives</vt:lpstr>
      </vt:variant>
      <vt:variant>
        <vt:i4>14</vt:i4>
      </vt:variant>
    </vt:vector>
  </HeadingPairs>
  <TitlesOfParts>
    <vt:vector size="16" baseType="lpstr">
      <vt:lpstr>Office Theme</vt:lpstr>
      <vt:lpstr>Thème Office</vt:lpstr>
      <vt:lpstr>ÉTUDE DE CAS NO 2: CRÉER UN ENVIRONNEMENT DE TRAVAIL VALORISANT POUR TOUS LES MEMBRES DE CONTINGENTS</vt:lpstr>
      <vt:lpstr>Présentation PowerPoint</vt:lpstr>
      <vt:lpstr>Présentation PowerPoint</vt:lpstr>
      <vt:lpstr>Présentation PowerPoint</vt:lpstr>
      <vt:lpstr>Cadre</vt:lpstr>
      <vt:lpstr>Cadre (suite)</vt:lpstr>
      <vt:lpstr>VALEURS ET COMPORTEMENTS FONDAMENTAUX DES NATIONS UNIES</vt:lpstr>
      <vt:lpstr>Tâche </vt:lpstr>
      <vt:lpstr>Aperçu des rôles</vt:lpstr>
      <vt:lpstr>Présentation PowerPoint</vt:lpstr>
      <vt:lpstr>Scénario </vt:lpstr>
      <vt:lpstr>Scénario</vt:lpstr>
      <vt:lpstr>Présentation PowerPoint</vt:lpstr>
      <vt:lpstr>Rappel!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Ruth Ouattara</dc:creator>
  <cp:revision>4</cp:revision>
  <dcterms:created xsi:type="dcterms:W3CDTF">2025-07-11T15:34:40Z</dcterms:created>
  <dcterms:modified xsi:type="dcterms:W3CDTF">2025-08-29T14:23:43Z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0x010100C03B476E85AC8342866B6524D17E8A86</vt:lpwstr>
  </property>
</Properties>
</file>